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6" r:id="rId2"/>
    <p:sldId id="278" r:id="rId3"/>
    <p:sldId id="275" r:id="rId4"/>
    <p:sldId id="279" r:id="rId5"/>
    <p:sldId id="277" r:id="rId6"/>
    <p:sldId id="264" r:id="rId7"/>
    <p:sldId id="265" r:id="rId8"/>
    <p:sldId id="266" r:id="rId9"/>
  </p:sldIdLst>
  <p:sldSz cx="10693400" cy="7561263"/>
  <p:notesSz cx="6807200" cy="9939338"/>
  <p:defaultTextStyle>
    <a:defPPr>
      <a:defRPr lang="ja-JP"/>
    </a:defPPr>
    <a:lvl1pPr marL="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FC8C"/>
    <a:srgbClr val="92ECF6"/>
    <a:srgbClr val="FF9900"/>
    <a:srgbClr val="F98FEA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80" autoAdjust="0"/>
  </p:normalViewPr>
  <p:slideViewPr>
    <p:cSldViewPr>
      <p:cViewPr>
        <p:scale>
          <a:sx n="50" d="100"/>
          <a:sy n="50" d="100"/>
        </p:scale>
        <p:origin x="1710" y="342"/>
      </p:cViewPr>
      <p:guideLst>
        <p:guide orient="horz" pos="2382"/>
        <p:guide pos="3368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C0582539-7C40-4BB5-AAF6-96845D617F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310B1A4-031D-4F5D-9D38-6D93C0A966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15CCB-6B7F-43F5-86C8-5511C11CD2EE}" type="datetimeFigureOut">
              <a:rPr kumimoji="1" lang="ja-JP" altLang="en-US" smtClean="0"/>
              <a:t>2022/11/23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0ACCD82-BA9E-4FEC-9BB7-50903C511E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59FBB87-06AD-4031-9E8B-DA02D2F6CC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5A866-05AC-4B18-B618-2BE5C1033B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99991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6A228-79CC-4A83-92A8-E0D48240435A}" type="datetimeFigureOut">
              <a:rPr kumimoji="1" lang="ja-JP" altLang="en-US" smtClean="0"/>
              <a:t>2022/11/23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31875" y="1243013"/>
            <a:ext cx="47434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95D7B-AE6D-42A8-832A-6A7820BCCC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88274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ANAKA SAKIKO(WORK)\Documents\○ysstaff\46.ランサーズ\0515_PPTテンプレート\採用\ys05_02\ys05_02_top_mot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49" y="-1"/>
            <a:ext cx="10703149" cy="756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66280" y="2348893"/>
            <a:ext cx="7560841" cy="1620771"/>
          </a:xfrm>
        </p:spPr>
        <p:txBody>
          <a:bodyPr>
            <a:normAutofit/>
          </a:bodyPr>
          <a:lstStyle>
            <a:lvl1pPr algn="ctr">
              <a:defRPr sz="3600"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22410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3EC0-C46A-42F8-98CA-FC18CEC88F76}" type="datetime1">
              <a:rPr kumimoji="1" lang="ja-JP" altLang="en-US" smtClean="0"/>
              <a:t>2022/11/23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9806-35A9-4073-988C-0097B6124D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6654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37B3D6"/>
              </a:buClr>
              <a:defRPr/>
            </a:lvl1pPr>
            <a:lvl2pPr>
              <a:buClr>
                <a:srgbClr val="37B3D6"/>
              </a:buClr>
              <a:defRPr/>
            </a:lvl2pPr>
            <a:lvl3pPr>
              <a:buClr>
                <a:srgbClr val="37B3D6"/>
              </a:buClr>
              <a:defRPr/>
            </a:lvl3pPr>
            <a:lvl4pPr>
              <a:buClr>
                <a:srgbClr val="37B3D6"/>
              </a:buClr>
              <a:defRPr/>
            </a:lvl4pPr>
            <a:lvl5pPr>
              <a:buClr>
                <a:srgbClr val="37B3D6"/>
              </a:buClr>
              <a:defRPr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C2F0-8588-46B8-BB42-EAAFB769D7E4}" type="datetime1">
              <a:rPr kumimoji="1" lang="ja-JP" altLang="en-US" smtClean="0"/>
              <a:t>2022/11/23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9806-35A9-4073-988C-0097B6124D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5775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NAKA SAKIKO(WORK)\Documents\○ysstaff\46.ランサーズ\0515_PPTテンプレート\採用\ys05_02\ys05_02_コンテンツ_moto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85323" cy="198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607744" y="302802"/>
            <a:ext cx="8550985" cy="1101566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34670" y="7122480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F63A9-DAB7-41DA-9EB0-B6B29E0B6D81}" type="datetime1">
              <a:rPr lang="ja-JP" altLang="en-US" smtClean="0"/>
              <a:t>2022/11/23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653579" y="7122480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663603" y="7122480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19806-35A9-4073-988C-0097B6124D6F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71471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1043056" rtl="0" eaLnBrk="1" latinLnBrk="0" hangingPunct="1">
        <a:spcBef>
          <a:spcPct val="0"/>
        </a:spcBef>
        <a:buNone/>
        <a:defRPr kumimoji="1" sz="32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j-cs"/>
        </a:defRPr>
      </a:lvl1pPr>
    </p:titleStyle>
    <p:bodyStyle>
      <a:lvl1pPr marL="342900" indent="-342900" algn="l" defTabSz="1043056" rtl="0" eaLnBrk="1" latinLnBrk="0" hangingPunct="1">
        <a:spcBef>
          <a:spcPct val="20000"/>
        </a:spcBef>
        <a:buClr>
          <a:srgbClr val="87AD65"/>
        </a:buClr>
        <a:buSzPct val="80000"/>
        <a:buFont typeface="Wingdings" panose="05000000000000000000" pitchFamily="2" charset="2"/>
        <a:buChar char="l"/>
        <a:defRPr kumimoji="1" sz="2400" kern="1200">
          <a:solidFill>
            <a:schemeClr val="tx1"/>
          </a:solidFill>
          <a:latin typeface="+mj-ea"/>
          <a:ea typeface="+mj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Clr>
          <a:srgbClr val="87AD65"/>
        </a:buClr>
        <a:buSzPct val="80000"/>
        <a:buFont typeface="Wingdings" panose="05000000000000000000" pitchFamily="2" charset="2"/>
        <a:buChar char="n"/>
        <a:defRPr kumimoji="1" sz="1800" kern="1200">
          <a:solidFill>
            <a:schemeClr val="tx1"/>
          </a:solidFill>
          <a:latin typeface="+mj-ea"/>
          <a:ea typeface="+mj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Clr>
          <a:srgbClr val="87AD65"/>
        </a:buClr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j-ea"/>
          <a:ea typeface="+mj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Clr>
          <a:srgbClr val="87AD65"/>
        </a:buClr>
        <a:buFont typeface="Arial" panose="020B0604020202020204" pitchFamily="34" charset="0"/>
        <a:buChar char="–"/>
        <a:defRPr kumimoji="1" sz="1400" kern="1200">
          <a:solidFill>
            <a:schemeClr val="tx1"/>
          </a:solidFill>
          <a:latin typeface="+mj-ea"/>
          <a:ea typeface="+mj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1400" kern="1200">
          <a:solidFill>
            <a:schemeClr val="tx1"/>
          </a:solidFill>
          <a:latin typeface="+mj-ea"/>
          <a:ea typeface="+mj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microsoft.com/office/2007/relationships/hdphoto" Target="../media/hdphoto1.wdp"/><Relationship Id="rId7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441145" y="995270"/>
            <a:ext cx="6552728" cy="972699"/>
          </a:xfrm>
        </p:spPr>
        <p:txBody>
          <a:bodyPr>
            <a:normAutofit fontScale="90000"/>
          </a:bodyPr>
          <a:lstStyle/>
          <a:p>
            <a:r>
              <a:rPr kumimoji="1" lang="ja-JP" altLang="en-US" sz="4800" b="1" dirty="0"/>
              <a:t>救急医療情報入れキット　　　　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640FF96-CE40-4E11-BA2D-CA9E75DF71AD}"/>
              </a:ext>
            </a:extLst>
          </p:cNvPr>
          <p:cNvSpPr txBox="1"/>
          <p:nvPr/>
        </p:nvSpPr>
        <p:spPr>
          <a:xfrm>
            <a:off x="6426820" y="7013571"/>
            <a:ext cx="4140461" cy="2178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  <a:spcBef>
                <a:spcPts val="400"/>
              </a:spcBef>
            </a:pPr>
            <a:r>
              <a:rPr lang="ja-JP" altLang="en-US" sz="1800" b="1" dirty="0">
                <a:solidFill>
                  <a:srgbClr val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北医療生活協同組合　まちづくり委員会</a:t>
            </a:r>
            <a:endParaRPr lang="en-US" altLang="ja-JP" sz="1400" b="1" dirty="0">
              <a:solidFill>
                <a:srgbClr val="00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228A5A1-2ED3-40B2-8FFA-5F48C078C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9806-35A9-4073-988C-0097B6124D6F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0DB7FC4-A959-B279-426B-135FAF996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716" y="3564607"/>
            <a:ext cx="2356163" cy="1284375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338DAC8-B981-BD74-3306-6A39EADC648D}"/>
              </a:ext>
            </a:extLst>
          </p:cNvPr>
          <p:cNvSpPr txBox="1"/>
          <p:nvPr/>
        </p:nvSpPr>
        <p:spPr>
          <a:xfrm>
            <a:off x="2538388" y="2484487"/>
            <a:ext cx="609865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</a:rPr>
              <a:t>駆けつけた救急隊員へ医療情報や服薬情報、</a:t>
            </a:r>
            <a:endParaRPr lang="en-US" altLang="ja-JP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ea typeface="UD デジタル 教科書体 NK-R" panose="02020400000000000000" pitchFamily="18" charset="-128"/>
            </a:endParaRPr>
          </a:p>
          <a:p>
            <a:pPr algn="just"/>
            <a:r>
              <a:rPr lang="ja-JP" alt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</a:rPr>
              <a:t>緊急連絡先などを伝え、　早急な対応が取れる</a:t>
            </a:r>
            <a:endParaRPr lang="en-US" altLang="ja-JP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ea typeface="UD デジタル 教科書体 NK-R" panose="02020400000000000000" pitchFamily="18" charset="-128"/>
            </a:endParaRPr>
          </a:p>
          <a:p>
            <a:pPr algn="just"/>
            <a:r>
              <a:rPr lang="ja-JP" alt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</a:rPr>
              <a:t>ようにするものです</a:t>
            </a:r>
            <a:endParaRPr lang="ja-JP" alt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ea typeface="AR丸ゴシック体M" panose="020F0609000000000000" pitchFamily="49" charset="-128"/>
            </a:endParaRPr>
          </a:p>
          <a:p>
            <a:pPr algn="just"/>
            <a:r>
              <a:rPr lang="ja-JP" alt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</a:rPr>
              <a:t>　　</a:t>
            </a:r>
            <a:endParaRPr lang="en-US" altLang="ja-JP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ea typeface="UD デジタル 教科書体 NK-R" panose="02020400000000000000" pitchFamily="18" charset="-128"/>
            </a:endParaRPr>
          </a:p>
          <a:p>
            <a:pPr algn="just"/>
            <a:endParaRPr lang="en-US" altLang="ja-JP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ea typeface="UD デジタル 教科書体 NK-R" panose="02020400000000000000" pitchFamily="18" charset="-128"/>
            </a:endParaRPr>
          </a:p>
          <a:p>
            <a:pPr algn="just"/>
            <a:endParaRPr lang="en-US" altLang="ja-JP" sz="2400" dirty="0">
              <a:solidFill>
                <a:srgbClr val="000000"/>
              </a:solidFill>
              <a:latin typeface="Times New Roman" panose="02020603050405020304" pitchFamily="18" charset="0"/>
              <a:ea typeface="UD デジタル 教科書体 NK-R" panose="02020400000000000000" pitchFamily="18" charset="-128"/>
            </a:endParaRPr>
          </a:p>
          <a:p>
            <a:pPr algn="just"/>
            <a:r>
              <a:rPr lang="ja-JP" alt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</a:rPr>
              <a:t>＊お渡しします　　　</a:t>
            </a:r>
          </a:p>
          <a:p>
            <a:pPr algn="l"/>
            <a:r>
              <a:rPr lang="ja-JP" alt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</a:rPr>
              <a:t>　　　　必要な情報を記入する用紙</a:t>
            </a:r>
          </a:p>
          <a:p>
            <a:pPr algn="just"/>
            <a:r>
              <a:rPr lang="ja-JP" alt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</a:rPr>
              <a:t>　　　　見つけやすい入れ物</a:t>
            </a:r>
          </a:p>
          <a:p>
            <a:pPr algn="just"/>
            <a:r>
              <a:rPr lang="ja-JP" alt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</a:rPr>
              <a:t>　　　　キットのありかを示すシール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88860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250356" y="2000528"/>
            <a:ext cx="6552728" cy="972699"/>
          </a:xfrm>
        </p:spPr>
        <p:txBody>
          <a:bodyPr>
            <a:normAutofit fontScale="90000"/>
          </a:bodyPr>
          <a:lstStyle/>
          <a:p>
            <a:r>
              <a:rPr kumimoji="1" lang="ja-JP" altLang="en-US" sz="4800" b="1" dirty="0"/>
              <a:t>救急医療情報入れキット　　　　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640FF96-CE40-4E11-BA2D-CA9E75DF71AD}"/>
              </a:ext>
            </a:extLst>
          </p:cNvPr>
          <p:cNvSpPr txBox="1"/>
          <p:nvPr/>
        </p:nvSpPr>
        <p:spPr>
          <a:xfrm>
            <a:off x="6426820" y="7013571"/>
            <a:ext cx="4140461" cy="2178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  <a:spcBef>
                <a:spcPts val="400"/>
              </a:spcBef>
            </a:pPr>
            <a:r>
              <a:rPr lang="ja-JP" altLang="en-US" sz="1800" b="1" dirty="0">
                <a:solidFill>
                  <a:srgbClr val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北医療生活協同組合　まちづくり委員会</a:t>
            </a:r>
            <a:endParaRPr lang="en-US" altLang="ja-JP" sz="1400" b="1" dirty="0">
              <a:solidFill>
                <a:srgbClr val="00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228A5A1-2ED3-40B2-8FFA-5F48C078C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9806-35A9-4073-988C-0097B6124D6F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0DB7FC4-A959-B279-426B-135FAF996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9904" y="6025518"/>
            <a:ext cx="2212147" cy="120587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338DAC8-B981-BD74-3306-6A39EADC648D}"/>
              </a:ext>
            </a:extLst>
          </p:cNvPr>
          <p:cNvSpPr txBox="1"/>
          <p:nvPr/>
        </p:nvSpPr>
        <p:spPr>
          <a:xfrm>
            <a:off x="2394372" y="3492599"/>
            <a:ext cx="561662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</a:rPr>
              <a:t>万一の際に、 駆けつけた救急隊員へ</a:t>
            </a:r>
            <a:endParaRPr lang="en-US" altLang="ja-JP" sz="2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ea typeface="UD デジタル 教科書体 NK-R" panose="02020400000000000000" pitchFamily="18" charset="-128"/>
            </a:endParaRPr>
          </a:p>
          <a:p>
            <a:pPr algn="just"/>
            <a:r>
              <a:rPr lang="ja-JP" alt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</a:rPr>
              <a:t>医療情報や服薬情報、緊急連絡先</a:t>
            </a:r>
            <a:endParaRPr lang="en-US" altLang="ja-JP" sz="2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ea typeface="UD デジタル 教科書体 NK-R" panose="02020400000000000000" pitchFamily="18" charset="-128"/>
            </a:endParaRPr>
          </a:p>
          <a:p>
            <a:pPr algn="just"/>
            <a:r>
              <a:rPr lang="ja-JP" alt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</a:rPr>
              <a:t>などを伝え、　早急な対応が取れる</a:t>
            </a:r>
            <a:endParaRPr lang="en-US" altLang="ja-JP" sz="2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ea typeface="UD デジタル 教科書体 NK-R" panose="02020400000000000000" pitchFamily="18" charset="-128"/>
            </a:endParaRPr>
          </a:p>
          <a:p>
            <a:pPr algn="just"/>
            <a:r>
              <a:rPr lang="ja-JP" alt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</a:rPr>
              <a:t>ようにするものです</a:t>
            </a:r>
            <a:endParaRPr lang="en-US" altLang="ja-JP" sz="2800" dirty="0">
              <a:solidFill>
                <a:srgbClr val="000000"/>
              </a:solidFill>
              <a:latin typeface="Times New Roman" panose="02020603050405020304" pitchFamily="18" charset="0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8574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2241434F-3B68-474D-8F05-2D3BE9CBFF4B}"/>
              </a:ext>
            </a:extLst>
          </p:cNvPr>
          <p:cNvGrpSpPr/>
          <p:nvPr/>
        </p:nvGrpSpPr>
        <p:grpSpPr>
          <a:xfrm>
            <a:off x="2305568" y="461667"/>
            <a:ext cx="3484993" cy="857301"/>
            <a:chOff x="6930876" y="514364"/>
            <a:chExt cx="3484993" cy="857301"/>
          </a:xfrm>
        </p:grpSpPr>
        <p:sp>
          <p:nvSpPr>
            <p:cNvPr id="21" name="楕円 20">
              <a:extLst>
                <a:ext uri="{FF2B5EF4-FFF2-40B4-BE49-F238E27FC236}">
                  <a16:creationId xmlns:a16="http://schemas.microsoft.com/office/drawing/2014/main" id="{95416E0D-9AA4-4560-B2A9-D2327AEF39B3}"/>
                </a:ext>
              </a:extLst>
            </p:cNvPr>
            <p:cNvSpPr/>
            <p:nvPr/>
          </p:nvSpPr>
          <p:spPr>
            <a:xfrm>
              <a:off x="6930876" y="960625"/>
              <a:ext cx="3384376" cy="411040"/>
            </a:xfrm>
            <a:prstGeom prst="ellipse">
              <a:avLst/>
            </a:prstGeom>
            <a:solidFill>
              <a:srgbClr val="F98FEA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" name="タイトル 1">
              <a:extLst>
                <a:ext uri="{FF2B5EF4-FFF2-40B4-BE49-F238E27FC236}">
                  <a16:creationId xmlns:a16="http://schemas.microsoft.com/office/drawing/2014/main" id="{824641F6-A6DA-416F-ABD2-6AD45D040ED8}"/>
                </a:ext>
              </a:extLst>
            </p:cNvPr>
            <p:cNvSpPr txBox="1">
              <a:spLocks/>
            </p:cNvSpPr>
            <p:nvPr/>
          </p:nvSpPr>
          <p:spPr>
            <a:xfrm>
              <a:off x="6963278" y="514364"/>
              <a:ext cx="3452591" cy="771192"/>
            </a:xfrm>
            <a:prstGeom prst="rect">
              <a:avLst/>
            </a:prstGeom>
          </p:spPr>
          <p:txBody>
            <a:bodyPr vert="horz" lIns="104306" tIns="52153" rIns="104306" bIns="52153" rtlCol="0" anchor="ctr">
              <a:normAutofit lnSpcReduction="10000"/>
            </a:bodyPr>
            <a:lstStyle>
              <a:lvl1pPr algn="l" defTabSz="1043056" rtl="0" eaLnBrk="1" latinLnBrk="0" hangingPunct="1">
                <a:spcBef>
                  <a:spcPct val="0"/>
                </a:spcBef>
                <a:buNone/>
                <a:defRPr kumimoji="1" sz="3200" kern="1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j-cs"/>
                </a:defRPr>
              </a:lvl1pPr>
            </a:lstStyle>
            <a:p>
              <a:r>
                <a:rPr lang="ja-JP" altLang="en-US" sz="4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用意するもの</a:t>
              </a:r>
            </a:p>
          </p:txBody>
        </p:sp>
      </p:grpSp>
      <p:sp>
        <p:nvSpPr>
          <p:cNvPr id="26" name="楕円 25">
            <a:extLst>
              <a:ext uri="{FF2B5EF4-FFF2-40B4-BE49-F238E27FC236}">
                <a16:creationId xmlns:a16="http://schemas.microsoft.com/office/drawing/2014/main" id="{9974AF2D-A959-4BE6-8CF5-53EFE223C33A}"/>
              </a:ext>
            </a:extLst>
          </p:cNvPr>
          <p:cNvSpPr/>
          <p:nvPr/>
        </p:nvSpPr>
        <p:spPr>
          <a:xfrm>
            <a:off x="3032398" y="4711967"/>
            <a:ext cx="3905166" cy="2427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F7E2B9FE-7E42-477F-9B8C-92F320B53127}"/>
              </a:ext>
            </a:extLst>
          </p:cNvPr>
          <p:cNvSpPr/>
          <p:nvPr/>
        </p:nvSpPr>
        <p:spPr>
          <a:xfrm>
            <a:off x="425578" y="1920332"/>
            <a:ext cx="3024336" cy="35856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011AA2EE-35BE-412E-9BEC-05C38A669A96}"/>
              </a:ext>
            </a:extLst>
          </p:cNvPr>
          <p:cNvSpPr/>
          <p:nvPr/>
        </p:nvSpPr>
        <p:spPr>
          <a:xfrm>
            <a:off x="7299521" y="3367261"/>
            <a:ext cx="3024336" cy="38305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C961A7BC-5F1B-4281-9AD6-0D3A27CB3480}"/>
              </a:ext>
            </a:extLst>
          </p:cNvPr>
          <p:cNvGrpSpPr/>
          <p:nvPr/>
        </p:nvGrpSpPr>
        <p:grpSpPr>
          <a:xfrm>
            <a:off x="425578" y="1842285"/>
            <a:ext cx="3137777" cy="3440250"/>
            <a:chOff x="3740777" y="800477"/>
            <a:chExt cx="3137777" cy="3440250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924B3747-01AF-4084-825C-88A1C2DCE8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6532" t="16480" r="36532" b="18875"/>
            <a:stretch/>
          </p:blipFill>
          <p:spPr>
            <a:xfrm>
              <a:off x="4157471" y="1605233"/>
              <a:ext cx="2208248" cy="263549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4" name="四角形: 角を丸くする 13">
              <a:extLst>
                <a:ext uri="{FF2B5EF4-FFF2-40B4-BE49-F238E27FC236}">
                  <a16:creationId xmlns:a16="http://schemas.microsoft.com/office/drawing/2014/main" id="{26AD0D41-ACAF-4585-9A63-3AB0C65AA6A4}"/>
                </a:ext>
              </a:extLst>
            </p:cNvPr>
            <p:cNvSpPr/>
            <p:nvPr/>
          </p:nvSpPr>
          <p:spPr>
            <a:xfrm>
              <a:off x="3740777" y="800477"/>
              <a:ext cx="3137777" cy="731548"/>
            </a:xfrm>
            <a:prstGeom prst="roundRect">
              <a:avLst/>
            </a:prstGeom>
            <a:ln w="28575">
              <a:solidFill>
                <a:srgbClr val="FF99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①救急医療情報用紙</a:t>
              </a:r>
            </a:p>
          </p:txBody>
        </p:sp>
      </p:grpSp>
      <p:pic>
        <p:nvPicPr>
          <p:cNvPr id="2052" name="Picture 4" descr="フリーザーバッグのイラスト">
            <a:extLst>
              <a:ext uri="{FF2B5EF4-FFF2-40B4-BE49-F238E27FC236}">
                <a16:creationId xmlns:a16="http://schemas.microsoft.com/office/drawing/2014/main" id="{6AE8A8F3-E2CF-4FF9-971D-BD204BDC2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872" y="5147284"/>
            <a:ext cx="1975196" cy="197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F3CB46C3-C0E2-4651-887C-164C872C29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66" t="14502" r="9947" b="6340"/>
          <a:stretch/>
        </p:blipFill>
        <p:spPr>
          <a:xfrm rot="5400000">
            <a:off x="5347321" y="1469470"/>
            <a:ext cx="2631735" cy="2080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08BE1564-90DE-4459-84CF-61DA1989E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312" y="1804076"/>
            <a:ext cx="1921364" cy="23780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2" descr="救急隊員のイラスト">
            <a:extLst>
              <a:ext uri="{FF2B5EF4-FFF2-40B4-BE49-F238E27FC236}">
                <a16:creationId xmlns:a16="http://schemas.microsoft.com/office/drawing/2014/main" id="{E6EDDE31-6180-479E-BE22-3354B44EC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161" y="1406656"/>
            <a:ext cx="840067" cy="151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凍結保存チューブのイラスト3">
            <a:extLst>
              <a:ext uri="{FF2B5EF4-FFF2-40B4-BE49-F238E27FC236}">
                <a16:creationId xmlns:a16="http://schemas.microsoft.com/office/drawing/2014/main" id="{DC244864-A452-46A5-8BA0-3013F7EF0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739" y="5282535"/>
            <a:ext cx="728653" cy="191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33337543-8530-4423-BB99-AF197D58148D}"/>
              </a:ext>
            </a:extLst>
          </p:cNvPr>
          <p:cNvSpPr/>
          <p:nvPr/>
        </p:nvSpPr>
        <p:spPr>
          <a:xfrm>
            <a:off x="7607969" y="251703"/>
            <a:ext cx="2376264" cy="930711"/>
          </a:xfrm>
          <a:prstGeom prst="wedgeRoundRectCallout">
            <a:avLst>
              <a:gd name="adj1" fmla="val 41754"/>
              <a:gd name="adj2" fmla="val 88789"/>
              <a:gd name="adj3" fmla="val 16667"/>
            </a:avLst>
          </a:prstGeom>
          <a:ln>
            <a:solidFill>
              <a:srgbClr val="FF00F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000" dirty="0"/>
              <a:t>「もしも」の事態に</a:t>
            </a:r>
            <a:endParaRPr kumimoji="1" lang="en-US" altLang="ja-JP" sz="2000" dirty="0"/>
          </a:p>
          <a:p>
            <a:r>
              <a:rPr kumimoji="1" lang="ja-JP" altLang="en-US" sz="2000" dirty="0"/>
              <a:t>備えて準備しよう！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C589429-D536-4663-ABDF-0C17E8255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9806-35A9-4073-988C-0097B6124D6F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CC38D882-8834-EE1F-A479-A0155B363F64}"/>
              </a:ext>
            </a:extLst>
          </p:cNvPr>
          <p:cNvSpPr/>
          <p:nvPr/>
        </p:nvSpPr>
        <p:spPr>
          <a:xfrm>
            <a:off x="4113733" y="4366539"/>
            <a:ext cx="1742496" cy="731548"/>
          </a:xfrm>
          <a:prstGeom prst="roundRect">
            <a:avLst/>
          </a:prstGeom>
          <a:ln w="38100">
            <a:solidFill>
              <a:srgbClr val="92ECF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②容器</a:t>
            </a:r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C00D97F4-8FAE-63BD-9DFB-403D870549C9}"/>
              </a:ext>
            </a:extLst>
          </p:cNvPr>
          <p:cNvSpPr/>
          <p:nvPr/>
        </p:nvSpPr>
        <p:spPr>
          <a:xfrm>
            <a:off x="7667930" y="3044523"/>
            <a:ext cx="2376265" cy="731548"/>
          </a:xfrm>
          <a:prstGeom prst="roundRect">
            <a:avLst/>
          </a:prstGeom>
          <a:ln w="28575">
            <a:solidFill>
              <a:srgbClr val="94FC8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③表示シール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C5DBF82-9B8A-084F-0351-800D8EFEEB5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0676" t="14423" r="20261" b="10428"/>
          <a:stretch/>
        </p:blipFill>
        <p:spPr>
          <a:xfrm rot="16200000">
            <a:off x="7318699" y="4261119"/>
            <a:ext cx="3074728" cy="219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58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65BFCA4-5966-0947-3467-DC25BCCD02D3}"/>
              </a:ext>
            </a:extLst>
          </p:cNvPr>
          <p:cNvSpPr/>
          <p:nvPr/>
        </p:nvSpPr>
        <p:spPr>
          <a:xfrm>
            <a:off x="1177036" y="787465"/>
            <a:ext cx="4618439" cy="62169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" name="オブジェクト 1">
            <a:extLst>
              <a:ext uri="{FF2B5EF4-FFF2-40B4-BE49-F238E27FC236}">
                <a16:creationId xmlns:a16="http://schemas.microsoft.com/office/drawing/2014/main" id="{3C5B7B15-767D-87E1-4B88-FC3FD235CA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940943"/>
              </p:ext>
            </p:extLst>
          </p:nvPr>
        </p:nvGraphicFramePr>
        <p:xfrm>
          <a:off x="1118232" y="606591"/>
          <a:ext cx="4817746" cy="6838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777861" imgH="5346331" progId="Acrobat.Document.DC">
                  <p:embed/>
                </p:oleObj>
              </mc:Choice>
              <mc:Fallback>
                <p:oleObj name="Acrobat Document" r:id="rId2" imgW="3777861" imgH="5346331" progId="Acrobat.Document.DC">
                  <p:embed/>
                  <p:pic>
                    <p:nvPicPr>
                      <p:cNvPr id="2" name="オブジェクト 1">
                        <a:extLst>
                          <a:ext uri="{FF2B5EF4-FFF2-40B4-BE49-F238E27FC236}">
                            <a16:creationId xmlns:a16="http://schemas.microsoft.com/office/drawing/2014/main" id="{3C5B7B15-767D-87E1-4B88-FC3FD235CA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18232" y="606591"/>
                        <a:ext cx="4817746" cy="6838827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5246D050-683D-4CB2-8A31-A6CF82578E91}"/>
              </a:ext>
            </a:extLst>
          </p:cNvPr>
          <p:cNvGrpSpPr/>
          <p:nvPr/>
        </p:nvGrpSpPr>
        <p:grpSpPr>
          <a:xfrm>
            <a:off x="5721177" y="245394"/>
            <a:ext cx="4817744" cy="927710"/>
            <a:chOff x="7250138" y="-438292"/>
            <a:chExt cx="3452591" cy="951863"/>
          </a:xfrm>
        </p:grpSpPr>
        <p:sp>
          <p:nvSpPr>
            <p:cNvPr id="8" name="楕円 7">
              <a:extLst>
                <a:ext uri="{FF2B5EF4-FFF2-40B4-BE49-F238E27FC236}">
                  <a16:creationId xmlns:a16="http://schemas.microsoft.com/office/drawing/2014/main" id="{9BB44EF2-08A8-4916-AF0E-AF6CFE60A76C}"/>
                </a:ext>
              </a:extLst>
            </p:cNvPr>
            <p:cNvSpPr/>
            <p:nvPr/>
          </p:nvSpPr>
          <p:spPr>
            <a:xfrm>
              <a:off x="7516014" y="-58631"/>
              <a:ext cx="3144575" cy="57220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タイトル 1">
              <a:extLst>
                <a:ext uri="{FF2B5EF4-FFF2-40B4-BE49-F238E27FC236}">
                  <a16:creationId xmlns:a16="http://schemas.microsoft.com/office/drawing/2014/main" id="{10FE4687-FECD-4D9F-AABC-FF4FF02D5D5E}"/>
                </a:ext>
              </a:extLst>
            </p:cNvPr>
            <p:cNvSpPr txBox="1">
              <a:spLocks/>
            </p:cNvSpPr>
            <p:nvPr/>
          </p:nvSpPr>
          <p:spPr>
            <a:xfrm>
              <a:off x="7250138" y="-438292"/>
              <a:ext cx="3452591" cy="712437"/>
            </a:xfrm>
            <a:prstGeom prst="rect">
              <a:avLst/>
            </a:prstGeom>
          </p:spPr>
          <p:txBody>
            <a:bodyPr vert="horz" lIns="104306" tIns="52153" rIns="104306" bIns="52153" rtlCol="0" anchor="ctr">
              <a:noAutofit/>
            </a:bodyPr>
            <a:lstStyle>
              <a:lvl1pPr algn="l" defTabSz="1043056" rtl="0" eaLnBrk="1" latinLnBrk="0" hangingPunct="1">
                <a:spcBef>
                  <a:spcPct val="0"/>
                </a:spcBef>
                <a:buNone/>
                <a:defRPr kumimoji="1" sz="3200" kern="1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j-cs"/>
                </a:defRPr>
              </a:lvl1pPr>
            </a:lstStyle>
            <a:p>
              <a:pPr algn="ctr"/>
              <a:r>
                <a:rPr lang="ja-JP" altLang="en-US" sz="4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救急医療情報用紙</a:t>
              </a:r>
              <a:endParaRPr lang="en-US" altLang="ja-JP" sz="40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44BF545D-AF0B-4F12-8A37-FE878A737E01}"/>
              </a:ext>
            </a:extLst>
          </p:cNvPr>
          <p:cNvSpPr/>
          <p:nvPr/>
        </p:nvSpPr>
        <p:spPr>
          <a:xfrm>
            <a:off x="6562323" y="1972173"/>
            <a:ext cx="3799314" cy="103784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b="1" dirty="0"/>
              <a:t>かかりつけの医療機関名</a:t>
            </a:r>
            <a:endParaRPr kumimoji="1" lang="en-US" altLang="ja-JP" b="1" dirty="0"/>
          </a:p>
          <a:p>
            <a:r>
              <a:rPr lang="ja-JP" altLang="en-US" dirty="0"/>
              <a:t>㊟複数あれば、自分の状況を　　　　　　　　　　　よく把握している医療機関</a:t>
            </a:r>
            <a:endParaRPr kumimoji="1" lang="ja-JP" altLang="en-US" dirty="0"/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0E27AFE1-DDDA-4092-BD04-F7102CABB446}"/>
              </a:ext>
            </a:extLst>
          </p:cNvPr>
          <p:cNvSpPr/>
          <p:nvPr/>
        </p:nvSpPr>
        <p:spPr>
          <a:xfrm>
            <a:off x="6552479" y="5418049"/>
            <a:ext cx="3835202" cy="1957664"/>
          </a:xfrm>
          <a:prstGeom prst="roundRect">
            <a:avLst/>
          </a:prstGeom>
          <a:ln>
            <a:solidFill>
              <a:srgbClr val="94FC8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b="1" dirty="0"/>
              <a:t>普段から飲んでいる薬</a:t>
            </a:r>
            <a:r>
              <a:rPr kumimoji="1" lang="ja-JP" altLang="en-US" dirty="0"/>
              <a:t>があれば、「有」に○、（　 ）内の薬も</a:t>
            </a:r>
            <a:endParaRPr kumimoji="1" lang="en-US" altLang="ja-JP" dirty="0"/>
          </a:p>
          <a:p>
            <a:r>
              <a:rPr kumimoji="1" lang="ja-JP" altLang="en-US" dirty="0"/>
              <a:t>あるなら、○をつける</a:t>
            </a:r>
            <a:endParaRPr kumimoji="1" lang="en-US" altLang="ja-JP" dirty="0"/>
          </a:p>
          <a:p>
            <a:r>
              <a:rPr lang="ja-JP" altLang="en-US" b="1" u="sng" dirty="0">
                <a:solidFill>
                  <a:srgbClr val="FF0000"/>
                </a:solidFill>
              </a:rPr>
              <a:t>薬局でもらう薬の説明書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r>
              <a:rPr lang="ja-JP" altLang="en-US" b="1" u="sng" dirty="0">
                <a:solidFill>
                  <a:srgbClr val="FF0000"/>
                </a:solidFill>
              </a:rPr>
              <a:t>「お薬手帳」のコピー　</a:t>
            </a:r>
            <a:r>
              <a:rPr lang="ja-JP" altLang="en-US" b="1" dirty="0">
                <a:solidFill>
                  <a:srgbClr val="FF0000"/>
                </a:solidFill>
              </a:rPr>
              <a:t>　　</a:t>
            </a:r>
            <a:r>
              <a:rPr lang="ja-JP" altLang="en-US" dirty="0"/>
              <a:t>も</a:t>
            </a:r>
            <a:endParaRPr lang="en-US" altLang="ja-JP" dirty="0"/>
          </a:p>
          <a:p>
            <a:r>
              <a:rPr lang="ja-JP" altLang="en-US" dirty="0"/>
              <a:t>一緒に入れておくとよいです</a:t>
            </a:r>
            <a:endParaRPr lang="en-US" altLang="ja-JP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872281A-0B07-4687-9DB7-0B8D51D8A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71801" y="7110939"/>
            <a:ext cx="2495127" cy="402567"/>
          </a:xfrm>
        </p:spPr>
        <p:txBody>
          <a:bodyPr/>
          <a:lstStyle/>
          <a:p>
            <a:fld id="{8D319806-35A9-4073-988C-0097B6124D6F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91FAB53-9883-DA59-5CD7-6DA23A638CF7}"/>
              </a:ext>
            </a:extLst>
          </p:cNvPr>
          <p:cNvSpPr txBox="1"/>
          <p:nvPr/>
        </p:nvSpPr>
        <p:spPr>
          <a:xfrm>
            <a:off x="3229968" y="1536906"/>
            <a:ext cx="2160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800" dirty="0">
                <a:solidFill>
                  <a:srgbClr val="FF0000"/>
                </a:solidFill>
              </a:rPr>
              <a:t>←ふりがなも記入</a:t>
            </a: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1AEE3F62-165D-F59A-9052-AF36051F2687}"/>
              </a:ext>
            </a:extLst>
          </p:cNvPr>
          <p:cNvSpPr/>
          <p:nvPr/>
        </p:nvSpPr>
        <p:spPr>
          <a:xfrm>
            <a:off x="6552479" y="4026005"/>
            <a:ext cx="3809158" cy="1392044"/>
          </a:xfrm>
          <a:prstGeom prst="roundRect">
            <a:avLst/>
          </a:prstGeom>
          <a:ln>
            <a:solidFill>
              <a:srgbClr val="94FC8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b="1" dirty="0"/>
              <a:t>現在治療中の病気や、入院・</a:t>
            </a:r>
            <a:endParaRPr lang="en-US" altLang="ja-JP" b="1" dirty="0"/>
          </a:p>
          <a:p>
            <a:r>
              <a:rPr lang="ja-JP" altLang="en-US" b="1" dirty="0"/>
              <a:t>手術をしたことのある病気</a:t>
            </a:r>
            <a:r>
              <a:rPr lang="ja-JP" altLang="en-US" dirty="0"/>
              <a:t>を</a:t>
            </a:r>
            <a:endParaRPr lang="en-US" altLang="ja-JP" dirty="0"/>
          </a:p>
          <a:p>
            <a:r>
              <a:rPr lang="ja-JP" altLang="en-US" dirty="0"/>
              <a:t>わかる範囲で〇をつけます</a:t>
            </a:r>
            <a:endParaRPr lang="en-US" altLang="ja-JP" dirty="0"/>
          </a:p>
          <a:p>
            <a:r>
              <a:rPr kumimoji="1" lang="ja-JP" altLang="en-US" dirty="0"/>
              <a:t>その他、知らせたいことも記入</a:t>
            </a:r>
            <a:endParaRPr kumimoji="1" lang="en-US" altLang="ja-JP" dirty="0"/>
          </a:p>
        </p:txBody>
      </p:sp>
      <p:sp>
        <p:nvSpPr>
          <p:cNvPr id="23" name="左中かっこ 22">
            <a:extLst>
              <a:ext uri="{FF2B5EF4-FFF2-40B4-BE49-F238E27FC236}">
                <a16:creationId xmlns:a16="http://schemas.microsoft.com/office/drawing/2014/main" id="{5682CC96-A5BC-2F02-AA26-CD1A96C4E98F}"/>
              </a:ext>
            </a:extLst>
          </p:cNvPr>
          <p:cNvSpPr/>
          <p:nvPr/>
        </p:nvSpPr>
        <p:spPr>
          <a:xfrm>
            <a:off x="995571" y="1536905"/>
            <a:ext cx="181465" cy="1019589"/>
          </a:xfrm>
          <a:prstGeom prst="leftBrac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左中かっこ 32">
            <a:extLst>
              <a:ext uri="{FF2B5EF4-FFF2-40B4-BE49-F238E27FC236}">
                <a16:creationId xmlns:a16="http://schemas.microsoft.com/office/drawing/2014/main" id="{F4FAC631-ECC0-9340-DECE-B66AE52FDC4D}"/>
              </a:ext>
            </a:extLst>
          </p:cNvPr>
          <p:cNvSpPr/>
          <p:nvPr/>
        </p:nvSpPr>
        <p:spPr>
          <a:xfrm>
            <a:off x="1002371" y="2675281"/>
            <a:ext cx="174665" cy="648072"/>
          </a:xfrm>
          <a:prstGeom prst="leftBrac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左中かっこ 33">
            <a:extLst>
              <a:ext uri="{FF2B5EF4-FFF2-40B4-BE49-F238E27FC236}">
                <a16:creationId xmlns:a16="http://schemas.microsoft.com/office/drawing/2014/main" id="{84E6CCB2-F51E-3735-6516-55CAE7D989BE}"/>
              </a:ext>
            </a:extLst>
          </p:cNvPr>
          <p:cNvSpPr/>
          <p:nvPr/>
        </p:nvSpPr>
        <p:spPr>
          <a:xfrm>
            <a:off x="1037033" y="3460402"/>
            <a:ext cx="133203" cy="464245"/>
          </a:xfrm>
          <a:prstGeom prst="leftBrace">
            <a:avLst/>
          </a:prstGeom>
          <a:ln w="76200">
            <a:solidFill>
              <a:srgbClr val="F98F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72F36049-4C80-0322-D762-E0BF7A85D8E4}"/>
              </a:ext>
            </a:extLst>
          </p:cNvPr>
          <p:cNvSpPr/>
          <p:nvPr/>
        </p:nvSpPr>
        <p:spPr>
          <a:xfrm>
            <a:off x="6570423" y="3141243"/>
            <a:ext cx="3799314" cy="746969"/>
          </a:xfrm>
          <a:prstGeom prst="roundRect">
            <a:avLst/>
          </a:prstGeom>
          <a:ln>
            <a:solidFill>
              <a:srgbClr val="F98FEA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b="1" dirty="0"/>
              <a:t>緊急連絡先</a:t>
            </a:r>
            <a:endParaRPr kumimoji="1" lang="en-US" altLang="ja-JP" b="1" dirty="0"/>
          </a:p>
          <a:p>
            <a:r>
              <a:rPr kumimoji="1" lang="ja-JP" altLang="en-US" dirty="0"/>
              <a:t>家族や知人、ケアマネさんなど</a:t>
            </a:r>
          </a:p>
        </p:txBody>
      </p:sp>
      <p:sp>
        <p:nvSpPr>
          <p:cNvPr id="36" name="左中かっこ 35">
            <a:extLst>
              <a:ext uri="{FF2B5EF4-FFF2-40B4-BE49-F238E27FC236}">
                <a16:creationId xmlns:a16="http://schemas.microsoft.com/office/drawing/2014/main" id="{A37D780C-D7CA-C50E-A2CE-A2EB6B970672}"/>
              </a:ext>
            </a:extLst>
          </p:cNvPr>
          <p:cNvSpPr/>
          <p:nvPr/>
        </p:nvSpPr>
        <p:spPr>
          <a:xfrm>
            <a:off x="1074200" y="4009564"/>
            <a:ext cx="88065" cy="2361961"/>
          </a:xfrm>
          <a:prstGeom prst="leftBrace">
            <a:avLst/>
          </a:prstGeom>
          <a:ln w="76200">
            <a:solidFill>
              <a:srgbClr val="94FC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AEC9A876-A98C-9569-A520-71018F03A5B5}"/>
              </a:ext>
            </a:extLst>
          </p:cNvPr>
          <p:cNvSpPr/>
          <p:nvPr/>
        </p:nvSpPr>
        <p:spPr>
          <a:xfrm>
            <a:off x="1246894" y="1528399"/>
            <a:ext cx="4454359" cy="103710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2A47FB60-8744-C241-D192-737C642433C1}"/>
              </a:ext>
            </a:extLst>
          </p:cNvPr>
          <p:cNvSpPr/>
          <p:nvPr/>
        </p:nvSpPr>
        <p:spPr>
          <a:xfrm>
            <a:off x="1252381" y="2640146"/>
            <a:ext cx="4454359" cy="67898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761B1A28-4C26-FDD1-33FE-73F781BA56A8}"/>
              </a:ext>
            </a:extLst>
          </p:cNvPr>
          <p:cNvSpPr/>
          <p:nvPr/>
        </p:nvSpPr>
        <p:spPr>
          <a:xfrm>
            <a:off x="1246893" y="3388254"/>
            <a:ext cx="4454359" cy="557683"/>
          </a:xfrm>
          <a:prstGeom prst="rect">
            <a:avLst/>
          </a:prstGeom>
          <a:noFill/>
          <a:ln w="57150">
            <a:solidFill>
              <a:srgbClr val="F98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2C0DDD94-7106-A624-A55F-CF32C4FE3FDB}"/>
              </a:ext>
            </a:extLst>
          </p:cNvPr>
          <p:cNvSpPr/>
          <p:nvPr/>
        </p:nvSpPr>
        <p:spPr>
          <a:xfrm>
            <a:off x="1256133" y="3986576"/>
            <a:ext cx="4454359" cy="2386343"/>
          </a:xfrm>
          <a:prstGeom prst="rect">
            <a:avLst/>
          </a:prstGeom>
          <a:noFill/>
          <a:ln w="57150">
            <a:solidFill>
              <a:srgbClr val="94F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id="{222B51BD-EA60-C4DC-4533-C966A4DB2574}"/>
              </a:ext>
            </a:extLst>
          </p:cNvPr>
          <p:cNvSpPr/>
          <p:nvPr/>
        </p:nvSpPr>
        <p:spPr>
          <a:xfrm>
            <a:off x="6552479" y="1333654"/>
            <a:ext cx="3799314" cy="50525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自分の基本情報</a:t>
            </a:r>
            <a:r>
              <a:rPr kumimoji="1" lang="ja-JP" altLang="en-US" dirty="0"/>
              <a:t>を記入します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79FBCF19-4967-8FF7-5FA1-0B10C78F5329}"/>
              </a:ext>
            </a:extLst>
          </p:cNvPr>
          <p:cNvSpPr txBox="1"/>
          <p:nvPr/>
        </p:nvSpPr>
        <p:spPr>
          <a:xfrm>
            <a:off x="482615" y="1585257"/>
            <a:ext cx="4308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3600" dirty="0">
                <a:solidFill>
                  <a:srgbClr val="FF0000"/>
                </a:solidFill>
              </a:rPr>
              <a:t>➊</a:t>
            </a:r>
            <a:endParaRPr kumimoji="1" lang="en-US" altLang="ja-JP" sz="3600" dirty="0">
              <a:solidFill>
                <a:srgbClr val="FF0000"/>
              </a:solidFill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6FF1B231-FC72-616E-DB30-0D8EA8052EA6}"/>
              </a:ext>
            </a:extLst>
          </p:cNvPr>
          <p:cNvSpPr txBox="1"/>
          <p:nvPr/>
        </p:nvSpPr>
        <p:spPr>
          <a:xfrm>
            <a:off x="497939" y="2635172"/>
            <a:ext cx="4308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3600" dirty="0">
                <a:solidFill>
                  <a:srgbClr val="00B0F0"/>
                </a:solidFill>
              </a:rPr>
              <a:t>➋</a:t>
            </a:r>
            <a:endParaRPr kumimoji="1" lang="en-US" altLang="ja-JP" sz="3600" dirty="0">
              <a:solidFill>
                <a:srgbClr val="00B0F0"/>
              </a:solidFill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ED02D2CE-7E4F-989D-D6CC-3FD76B16DA07}"/>
              </a:ext>
            </a:extLst>
          </p:cNvPr>
          <p:cNvSpPr txBox="1"/>
          <p:nvPr/>
        </p:nvSpPr>
        <p:spPr>
          <a:xfrm>
            <a:off x="6064510" y="1213739"/>
            <a:ext cx="4308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3600" dirty="0">
                <a:solidFill>
                  <a:srgbClr val="FF0000"/>
                </a:solidFill>
              </a:rPr>
              <a:t>➊</a:t>
            </a:r>
            <a:endParaRPr kumimoji="1" lang="en-US" altLang="ja-JP" sz="3600" dirty="0">
              <a:solidFill>
                <a:srgbClr val="FF0000"/>
              </a:solidFill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75ED6C5F-4A04-E5E7-AD5B-D0A2F892A901}"/>
              </a:ext>
            </a:extLst>
          </p:cNvPr>
          <p:cNvSpPr txBox="1"/>
          <p:nvPr/>
        </p:nvSpPr>
        <p:spPr>
          <a:xfrm>
            <a:off x="6037795" y="2231276"/>
            <a:ext cx="4308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3600" dirty="0">
                <a:solidFill>
                  <a:srgbClr val="00B0F0"/>
                </a:solidFill>
              </a:rPr>
              <a:t>➋</a:t>
            </a:r>
            <a:endParaRPr kumimoji="1" lang="en-US" altLang="ja-JP" sz="3600" dirty="0">
              <a:solidFill>
                <a:srgbClr val="00B0F0"/>
              </a:solidFill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E4B2A68B-3A9F-5087-852A-E249AAD371A7}"/>
              </a:ext>
            </a:extLst>
          </p:cNvPr>
          <p:cNvSpPr txBox="1"/>
          <p:nvPr/>
        </p:nvSpPr>
        <p:spPr>
          <a:xfrm>
            <a:off x="503617" y="3431953"/>
            <a:ext cx="4308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3600" dirty="0">
                <a:solidFill>
                  <a:srgbClr val="F98FEA"/>
                </a:solidFill>
              </a:rPr>
              <a:t>➌</a:t>
            </a:r>
            <a:endParaRPr kumimoji="1" lang="en-US" altLang="ja-JP" sz="3600" dirty="0">
              <a:solidFill>
                <a:srgbClr val="F98FEA"/>
              </a:solidFill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7AE9EC13-EF15-561F-D2CB-1F2E62B050C8}"/>
              </a:ext>
            </a:extLst>
          </p:cNvPr>
          <p:cNvSpPr txBox="1"/>
          <p:nvPr/>
        </p:nvSpPr>
        <p:spPr>
          <a:xfrm>
            <a:off x="6059085" y="3254423"/>
            <a:ext cx="4308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3600" dirty="0">
                <a:solidFill>
                  <a:srgbClr val="F98FEA"/>
                </a:solidFill>
              </a:rPr>
              <a:t>➌</a:t>
            </a:r>
            <a:endParaRPr kumimoji="1" lang="en-US" altLang="ja-JP" sz="3600" dirty="0">
              <a:solidFill>
                <a:srgbClr val="F98FEA"/>
              </a:solidFill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55BCE08F-2D17-D6A6-DE8F-0D946985E9AC}"/>
              </a:ext>
            </a:extLst>
          </p:cNvPr>
          <p:cNvSpPr txBox="1"/>
          <p:nvPr/>
        </p:nvSpPr>
        <p:spPr>
          <a:xfrm>
            <a:off x="534192" y="4965027"/>
            <a:ext cx="4308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3600" dirty="0">
                <a:solidFill>
                  <a:srgbClr val="94FC8C"/>
                </a:solidFill>
              </a:rPr>
              <a:t>➍</a:t>
            </a:r>
            <a:endParaRPr kumimoji="1" lang="en-US" altLang="ja-JP" sz="3600" dirty="0">
              <a:solidFill>
                <a:srgbClr val="94FC8C"/>
              </a:solidFill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A2B6D05B-9863-0F14-233B-88DF6C1E9BC6}"/>
              </a:ext>
            </a:extLst>
          </p:cNvPr>
          <p:cNvSpPr txBox="1"/>
          <p:nvPr/>
        </p:nvSpPr>
        <p:spPr>
          <a:xfrm>
            <a:off x="6092180" y="5094883"/>
            <a:ext cx="4308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3600" dirty="0">
                <a:solidFill>
                  <a:srgbClr val="94FC8C"/>
                </a:solidFill>
              </a:rPr>
              <a:t>➍</a:t>
            </a:r>
            <a:endParaRPr kumimoji="1" lang="en-US" altLang="ja-JP" sz="3600" dirty="0">
              <a:solidFill>
                <a:srgbClr val="94FC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986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8E9DD79-4E57-4BBA-8341-0D8B46AEDF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66" t="14502" r="9947" b="6340"/>
          <a:stretch/>
        </p:blipFill>
        <p:spPr>
          <a:xfrm rot="5400000">
            <a:off x="1080232" y="1014844"/>
            <a:ext cx="2685584" cy="2123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47DA5296-D2AE-484A-8BFF-C2B162A54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708" y="629241"/>
            <a:ext cx="2123413" cy="26280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63A53A97-3FFE-484C-BE81-95BBF5F5B6FE}"/>
              </a:ext>
            </a:extLst>
          </p:cNvPr>
          <p:cNvSpPr/>
          <p:nvPr/>
        </p:nvSpPr>
        <p:spPr>
          <a:xfrm>
            <a:off x="557660" y="3486279"/>
            <a:ext cx="2417390" cy="3695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救急医療情報用紙</a:t>
            </a: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7DDCB62C-B87E-43DC-AE2E-AB9C30634326}"/>
              </a:ext>
            </a:extLst>
          </p:cNvPr>
          <p:cNvGrpSpPr/>
          <p:nvPr/>
        </p:nvGrpSpPr>
        <p:grpSpPr>
          <a:xfrm>
            <a:off x="3000187" y="380399"/>
            <a:ext cx="5785556" cy="926242"/>
            <a:chOff x="4101280" y="-397958"/>
            <a:chExt cx="5785556" cy="890618"/>
          </a:xfrm>
        </p:grpSpPr>
        <p:sp>
          <p:nvSpPr>
            <p:cNvPr id="10" name="楕円 9">
              <a:extLst>
                <a:ext uri="{FF2B5EF4-FFF2-40B4-BE49-F238E27FC236}">
                  <a16:creationId xmlns:a16="http://schemas.microsoft.com/office/drawing/2014/main" id="{FD65DFEB-B883-4DF2-BFC9-8EB824169B9F}"/>
                </a:ext>
              </a:extLst>
            </p:cNvPr>
            <p:cNvSpPr/>
            <p:nvPr/>
          </p:nvSpPr>
          <p:spPr>
            <a:xfrm>
              <a:off x="4502716" y="-326076"/>
              <a:ext cx="4679589" cy="818736"/>
            </a:xfrm>
            <a:prstGeom prst="ellipse">
              <a:avLst/>
            </a:prstGeom>
            <a:solidFill>
              <a:srgbClr val="92ECF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タイトル 1">
              <a:extLst>
                <a:ext uri="{FF2B5EF4-FFF2-40B4-BE49-F238E27FC236}">
                  <a16:creationId xmlns:a16="http://schemas.microsoft.com/office/drawing/2014/main" id="{5242AE42-B11C-42CD-89F5-18906DC0BD1B}"/>
                </a:ext>
              </a:extLst>
            </p:cNvPr>
            <p:cNvSpPr txBox="1">
              <a:spLocks/>
            </p:cNvSpPr>
            <p:nvPr/>
          </p:nvSpPr>
          <p:spPr>
            <a:xfrm>
              <a:off x="4101280" y="-397958"/>
              <a:ext cx="5785556" cy="531669"/>
            </a:xfrm>
            <a:prstGeom prst="rect">
              <a:avLst/>
            </a:prstGeom>
          </p:spPr>
          <p:txBody>
            <a:bodyPr vert="horz" lIns="104306" tIns="52153" rIns="104306" bIns="52153" rtlCol="0" anchor="ctr">
              <a:noAutofit/>
            </a:bodyPr>
            <a:lstStyle>
              <a:lvl1pPr algn="l" defTabSz="1043056" rtl="0" eaLnBrk="1" latinLnBrk="0" hangingPunct="1">
                <a:spcBef>
                  <a:spcPct val="0"/>
                </a:spcBef>
                <a:buNone/>
                <a:defRPr kumimoji="1" sz="3200" kern="1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j-cs"/>
                </a:defRPr>
              </a:lvl1pPr>
            </a:lstStyle>
            <a:p>
              <a:pPr algn="ctr"/>
              <a:r>
                <a:rPr lang="ja-JP" altLang="en-US" sz="4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容器の中に入れるもの</a:t>
              </a:r>
            </a:p>
          </p:txBody>
        </p:sp>
      </p:grpSp>
      <p:pic>
        <p:nvPicPr>
          <p:cNvPr id="1026" name="Picture 2" descr="お薬手帳のイラスト">
            <a:extLst>
              <a:ext uri="{FF2B5EF4-FFF2-40B4-BE49-F238E27FC236}">
                <a16:creationId xmlns:a16="http://schemas.microsoft.com/office/drawing/2014/main" id="{244B4778-9759-428B-B210-37A2F2BFA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612" y="5446158"/>
            <a:ext cx="2095869" cy="1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2506EBA6-144C-86C9-FBCE-7DC0B60C8003}"/>
              </a:ext>
            </a:extLst>
          </p:cNvPr>
          <p:cNvGrpSpPr/>
          <p:nvPr/>
        </p:nvGrpSpPr>
        <p:grpSpPr>
          <a:xfrm>
            <a:off x="7987582" y="3514635"/>
            <a:ext cx="2389255" cy="3703787"/>
            <a:chOff x="7774080" y="3637877"/>
            <a:chExt cx="2389255" cy="3703787"/>
          </a:xfrm>
        </p:grpSpPr>
        <p:pic>
          <p:nvPicPr>
            <p:cNvPr id="1028" name="Picture 4" descr="後発品情報の設定">
              <a:extLst>
                <a:ext uri="{FF2B5EF4-FFF2-40B4-BE49-F238E27FC236}">
                  <a16:creationId xmlns:a16="http://schemas.microsoft.com/office/drawing/2014/main" id="{D4030307-3AB0-48AD-9CF8-CB645AF558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4080" y="4087233"/>
              <a:ext cx="2389255" cy="325443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四角形: 角を丸くする 15">
              <a:extLst>
                <a:ext uri="{FF2B5EF4-FFF2-40B4-BE49-F238E27FC236}">
                  <a16:creationId xmlns:a16="http://schemas.microsoft.com/office/drawing/2014/main" id="{EB2E2D45-31E2-41DE-B039-A5DC18B12F73}"/>
                </a:ext>
              </a:extLst>
            </p:cNvPr>
            <p:cNvSpPr/>
            <p:nvPr/>
          </p:nvSpPr>
          <p:spPr>
            <a:xfrm>
              <a:off x="8085798" y="3637877"/>
              <a:ext cx="1725879" cy="367505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8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お薬の説明書</a:t>
              </a:r>
            </a:p>
          </p:txBody>
        </p:sp>
      </p:grp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A6705FC-F8F4-4AB0-B1D8-70305C025990}"/>
              </a:ext>
            </a:extLst>
          </p:cNvPr>
          <p:cNvSpPr/>
          <p:nvPr/>
        </p:nvSpPr>
        <p:spPr>
          <a:xfrm>
            <a:off x="1539640" y="4148921"/>
            <a:ext cx="453430" cy="118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54230123-B8A2-45F8-B741-D643793F8372}"/>
              </a:ext>
            </a:extLst>
          </p:cNvPr>
          <p:cNvSpPr/>
          <p:nvPr/>
        </p:nvSpPr>
        <p:spPr>
          <a:xfrm>
            <a:off x="3582935" y="1373577"/>
            <a:ext cx="4228590" cy="325443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u="sng" dirty="0">
                <a:solidFill>
                  <a:srgbClr val="FF0000"/>
                </a:solidFill>
              </a:rPr>
              <a:t>救急医療情報用紙（記入済）</a:t>
            </a:r>
            <a:endParaRPr kumimoji="1" lang="en-US" altLang="ja-JP" sz="2400" u="sng" dirty="0">
              <a:solidFill>
                <a:srgbClr val="FF0000"/>
              </a:solidFill>
            </a:endParaRPr>
          </a:p>
          <a:p>
            <a:endParaRPr kumimoji="1" lang="en-US" altLang="ja-JP" sz="2400" b="1" dirty="0">
              <a:solidFill>
                <a:schemeClr val="tx1"/>
              </a:solidFill>
            </a:endParaRPr>
          </a:p>
          <a:p>
            <a:r>
              <a:rPr kumimoji="1" lang="ja-JP" altLang="en-US" sz="2400" b="1" dirty="0">
                <a:solidFill>
                  <a:schemeClr val="tx1"/>
                </a:solidFill>
              </a:rPr>
              <a:t>お薬の情報も入れましょう</a:t>
            </a:r>
            <a:endParaRPr kumimoji="1" lang="en-US" altLang="ja-JP" sz="2400" b="1" dirty="0">
              <a:solidFill>
                <a:schemeClr val="tx1"/>
              </a:solidFill>
            </a:endParaRPr>
          </a:p>
          <a:p>
            <a:r>
              <a:rPr kumimoji="1" lang="ja-JP" altLang="en-US" sz="2400" u="sng" dirty="0">
                <a:solidFill>
                  <a:srgbClr val="FF0000"/>
                </a:solidFill>
              </a:rPr>
              <a:t>お薬手帳のコピー</a:t>
            </a:r>
            <a:r>
              <a:rPr kumimoji="1" lang="ja-JP" altLang="en-US" sz="2400" u="sng" dirty="0"/>
              <a:t>（飲んでいる薬がわかるページ）</a:t>
            </a:r>
            <a:endParaRPr kumimoji="1" lang="en-US" altLang="ja-JP" sz="2400" u="sng" dirty="0"/>
          </a:p>
          <a:p>
            <a:r>
              <a:rPr kumimoji="1" lang="ja-JP" altLang="en-US" sz="2400" u="sng" dirty="0">
                <a:solidFill>
                  <a:srgbClr val="FF0000"/>
                </a:solidFill>
              </a:rPr>
              <a:t>薬局でもらうお薬の説明書</a:t>
            </a:r>
            <a:endParaRPr kumimoji="1" lang="en-US" altLang="ja-JP" sz="2400" u="sng" dirty="0">
              <a:solidFill>
                <a:srgbClr val="FF0000"/>
              </a:solidFill>
            </a:endParaRPr>
          </a:p>
          <a:p>
            <a:r>
              <a:rPr kumimoji="1" lang="ja-JP" altLang="en-US" sz="2400" dirty="0"/>
              <a:t>一緒に入れておくと、救急隊員に伝わりやすくなります</a:t>
            </a:r>
            <a:endParaRPr kumimoji="1" lang="ja-JP" altLang="en-US" dirty="0"/>
          </a:p>
        </p:txBody>
      </p:sp>
      <p:sp>
        <p:nvSpPr>
          <p:cNvPr id="18" name="スライド番号プレースホルダー 17">
            <a:extLst>
              <a:ext uri="{FF2B5EF4-FFF2-40B4-BE49-F238E27FC236}">
                <a16:creationId xmlns:a16="http://schemas.microsoft.com/office/drawing/2014/main" id="{0DC38DC4-5E44-4852-9D6D-34471D25F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9806-35A9-4073-988C-0097B6124D6F}" type="slidenum">
              <a:rPr kumimoji="1" lang="ja-JP" altLang="en-US" smtClean="0"/>
              <a:t>5</a:t>
            </a:fld>
            <a:endParaRPr kumimoji="1" lang="ja-JP" altLang="en-US"/>
          </a:p>
        </p:txBody>
      </p:sp>
      <p:graphicFrame>
        <p:nvGraphicFramePr>
          <p:cNvPr id="25" name="オブジェクト 24">
            <a:extLst>
              <a:ext uri="{FF2B5EF4-FFF2-40B4-BE49-F238E27FC236}">
                <a16:creationId xmlns:a16="http://schemas.microsoft.com/office/drawing/2014/main" id="{E5721D3C-4BC4-E9A8-53D4-A8636C5E67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9978544"/>
              </p:ext>
            </p:extLst>
          </p:nvPr>
        </p:nvGraphicFramePr>
        <p:xfrm>
          <a:off x="579997" y="3922735"/>
          <a:ext cx="2389255" cy="3391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8" imgW="3777861" imgH="5346331" progId="Acrobat.Document.DC">
                  <p:embed/>
                </p:oleObj>
              </mc:Choice>
              <mc:Fallback>
                <p:oleObj name="Acrobat Document" r:id="rId8" imgW="3777861" imgH="5346331" progId="Acrobat.Document.DC">
                  <p:embed/>
                  <p:pic>
                    <p:nvPicPr>
                      <p:cNvPr id="2" name="オブジェクト 1">
                        <a:extLst>
                          <a:ext uri="{FF2B5EF4-FFF2-40B4-BE49-F238E27FC236}">
                            <a16:creationId xmlns:a16="http://schemas.microsoft.com/office/drawing/2014/main" id="{3C5B7B15-767D-87E1-4B88-FC3FD235CA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9997" y="3922735"/>
                        <a:ext cx="2389255" cy="3391566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E757E821-B445-34A9-3511-698550147000}"/>
              </a:ext>
            </a:extLst>
          </p:cNvPr>
          <p:cNvSpPr/>
          <p:nvPr/>
        </p:nvSpPr>
        <p:spPr>
          <a:xfrm>
            <a:off x="4393851" y="4921049"/>
            <a:ext cx="2417390" cy="3695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お薬手帳のコピー</a:t>
            </a:r>
          </a:p>
        </p:txBody>
      </p:sp>
    </p:spTree>
    <p:extLst>
      <p:ext uri="{BB962C8B-B14F-4D97-AF65-F5344CB8AC3E}">
        <p14:creationId xmlns:p14="http://schemas.microsoft.com/office/powerpoint/2010/main" val="3485161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矢印: 右 5">
            <a:extLst>
              <a:ext uri="{FF2B5EF4-FFF2-40B4-BE49-F238E27FC236}">
                <a16:creationId xmlns:a16="http://schemas.microsoft.com/office/drawing/2014/main" id="{671B13ED-314B-486C-8223-F94A6F5009F4}"/>
              </a:ext>
            </a:extLst>
          </p:cNvPr>
          <p:cNvSpPr/>
          <p:nvPr/>
        </p:nvSpPr>
        <p:spPr>
          <a:xfrm>
            <a:off x="4252766" y="5913765"/>
            <a:ext cx="3118454" cy="739234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6" name="Picture 4" descr="凍結保存チューブのイラスト3">
            <a:extLst>
              <a:ext uri="{FF2B5EF4-FFF2-40B4-BE49-F238E27FC236}">
                <a16:creationId xmlns:a16="http://schemas.microsoft.com/office/drawing/2014/main" id="{21C14575-2AC6-4414-BAA6-7A65E07A3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27" y="2202784"/>
            <a:ext cx="1148417" cy="302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9125B0AF-E2CA-32F7-A8AE-FB7337C35DD9}"/>
              </a:ext>
            </a:extLst>
          </p:cNvPr>
          <p:cNvGrpSpPr/>
          <p:nvPr/>
        </p:nvGrpSpPr>
        <p:grpSpPr>
          <a:xfrm>
            <a:off x="1723516" y="374523"/>
            <a:ext cx="5343015" cy="1008408"/>
            <a:chOff x="1723516" y="374523"/>
            <a:chExt cx="5343015" cy="1008408"/>
          </a:xfrm>
        </p:grpSpPr>
        <p:sp>
          <p:nvSpPr>
            <p:cNvPr id="11" name="楕円 10">
              <a:extLst>
                <a:ext uri="{FF2B5EF4-FFF2-40B4-BE49-F238E27FC236}">
                  <a16:creationId xmlns:a16="http://schemas.microsoft.com/office/drawing/2014/main" id="{4D90CF08-AC58-45A6-B163-D22F914EC934}"/>
                </a:ext>
              </a:extLst>
            </p:cNvPr>
            <p:cNvSpPr/>
            <p:nvPr/>
          </p:nvSpPr>
          <p:spPr>
            <a:xfrm>
              <a:off x="1936796" y="763788"/>
              <a:ext cx="5129735" cy="619143"/>
            </a:xfrm>
            <a:prstGeom prst="ellipse">
              <a:avLst/>
            </a:prstGeom>
            <a:solidFill>
              <a:srgbClr val="94FC8C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タイトル 1">
              <a:extLst>
                <a:ext uri="{FF2B5EF4-FFF2-40B4-BE49-F238E27FC236}">
                  <a16:creationId xmlns:a16="http://schemas.microsoft.com/office/drawing/2014/main" id="{C44B68A4-94CA-4460-95B6-BC610B8CD4E1}"/>
                </a:ext>
              </a:extLst>
            </p:cNvPr>
            <p:cNvSpPr txBox="1">
              <a:spLocks/>
            </p:cNvSpPr>
            <p:nvPr/>
          </p:nvSpPr>
          <p:spPr>
            <a:xfrm>
              <a:off x="1723516" y="374523"/>
              <a:ext cx="5261042" cy="740934"/>
            </a:xfrm>
            <a:prstGeom prst="rect">
              <a:avLst/>
            </a:prstGeom>
          </p:spPr>
          <p:txBody>
            <a:bodyPr vert="horz" lIns="104306" tIns="52153" rIns="104306" bIns="52153" rtlCol="0" anchor="ctr">
              <a:noAutofit/>
            </a:bodyPr>
            <a:lstStyle>
              <a:lvl1pPr algn="l" defTabSz="1043056" rtl="0" eaLnBrk="1" latinLnBrk="0" hangingPunct="1">
                <a:spcBef>
                  <a:spcPct val="0"/>
                </a:spcBef>
                <a:buNone/>
                <a:defRPr kumimoji="1" sz="3200" kern="1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j-cs"/>
                </a:defRPr>
              </a:lvl1pPr>
            </a:lstStyle>
            <a:p>
              <a:pPr algn="ctr"/>
              <a:r>
                <a:rPr lang="ja-JP" altLang="en-US" sz="4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表示シールの使い方①</a:t>
              </a:r>
            </a:p>
          </p:txBody>
        </p:sp>
      </p:grp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102F26DC-5E82-4D4E-BCED-6121D9BB1A5B}"/>
              </a:ext>
            </a:extLst>
          </p:cNvPr>
          <p:cNvSpPr/>
          <p:nvPr/>
        </p:nvSpPr>
        <p:spPr>
          <a:xfrm>
            <a:off x="7498937" y="350290"/>
            <a:ext cx="2793275" cy="157166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4F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ysClr val="windowText" lastClr="000000"/>
                </a:solidFill>
              </a:rPr>
              <a:t>緊急医療情報用紙や</a:t>
            </a:r>
            <a:endParaRPr kumimoji="1" lang="en-US" altLang="ja-JP" dirty="0">
              <a:solidFill>
                <a:sysClr val="windowText" lastClr="000000"/>
              </a:solidFill>
            </a:endParaRPr>
          </a:p>
          <a:p>
            <a:r>
              <a:rPr kumimoji="1" lang="ja-JP" altLang="en-US" dirty="0">
                <a:solidFill>
                  <a:sysClr val="windowText" lastClr="000000"/>
                </a:solidFill>
              </a:rPr>
              <a:t>お薬の情報などを、</a:t>
            </a:r>
            <a:endParaRPr kumimoji="1" lang="en-US" altLang="ja-JP" dirty="0">
              <a:solidFill>
                <a:sysClr val="windowText" lastClr="000000"/>
              </a:solidFill>
            </a:endParaRPr>
          </a:p>
          <a:p>
            <a:r>
              <a:rPr kumimoji="1" lang="ja-JP" altLang="en-US" dirty="0">
                <a:solidFill>
                  <a:sysClr val="windowText" lastClr="000000"/>
                </a:solidFill>
              </a:rPr>
              <a:t>容器に入れて</a:t>
            </a:r>
            <a:endParaRPr kumimoji="1" lang="en-US" altLang="ja-JP" dirty="0">
              <a:solidFill>
                <a:sysClr val="windowText" lastClr="000000"/>
              </a:solidFill>
            </a:endParaRPr>
          </a:p>
          <a:p>
            <a:r>
              <a:rPr kumimoji="1" lang="ja-JP" altLang="en-US" sz="2400" dirty="0">
                <a:solidFill>
                  <a:srgbClr val="FF0000"/>
                </a:solidFill>
              </a:rPr>
              <a:t>冷蔵庫に入れる</a:t>
            </a:r>
            <a:endParaRPr kumimoji="1" lang="en-US" altLang="ja-JP" sz="2400" dirty="0">
              <a:solidFill>
                <a:srgbClr val="FF0000"/>
              </a:solidFill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AEC56149-6589-430E-8701-4A0B6DF7A7B2}"/>
              </a:ext>
            </a:extLst>
          </p:cNvPr>
          <p:cNvSpPr/>
          <p:nvPr/>
        </p:nvSpPr>
        <p:spPr>
          <a:xfrm>
            <a:off x="907127" y="1552912"/>
            <a:ext cx="2059339" cy="549316"/>
          </a:xfrm>
          <a:prstGeom prst="roundRect">
            <a:avLst/>
          </a:prstGeom>
          <a:ln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容器に貼る</a:t>
            </a:r>
          </a:p>
        </p:txBody>
      </p: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138E57E9-2991-45B8-B1E1-A7123CA66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9806-35A9-4073-988C-0097B6124D6F}" type="slidenum">
              <a:rPr kumimoji="1" lang="ja-JP" altLang="en-US" smtClean="0"/>
              <a:t>6</a:t>
            </a:fld>
            <a:endParaRPr kumimoji="1" lang="ja-JP" altLang="en-US"/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B15F17B8-161A-1034-20EB-8BB963A858B2}"/>
              </a:ext>
            </a:extLst>
          </p:cNvPr>
          <p:cNvGrpSpPr/>
          <p:nvPr/>
        </p:nvGrpSpPr>
        <p:grpSpPr>
          <a:xfrm>
            <a:off x="1297286" y="5154223"/>
            <a:ext cx="2698561" cy="2347313"/>
            <a:chOff x="1207979" y="3956483"/>
            <a:chExt cx="2815829" cy="2815829"/>
          </a:xfrm>
        </p:grpSpPr>
        <p:pic>
          <p:nvPicPr>
            <p:cNvPr id="3074" name="Picture 2" descr="フリーザーバッグのイラスト">
              <a:extLst>
                <a:ext uri="{FF2B5EF4-FFF2-40B4-BE49-F238E27FC236}">
                  <a16:creationId xmlns:a16="http://schemas.microsoft.com/office/drawing/2014/main" id="{115004DB-EB02-42BA-B7B4-C2A7223755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7979" y="3956483"/>
              <a:ext cx="2815829" cy="2815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図 24">
              <a:extLst>
                <a:ext uri="{FF2B5EF4-FFF2-40B4-BE49-F238E27FC236}">
                  <a16:creationId xmlns:a16="http://schemas.microsoft.com/office/drawing/2014/main" id="{A7C51612-BC25-86C5-785E-0C8AA968E9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0525" t="44415" r="26432" b="24860"/>
            <a:stretch/>
          </p:blipFill>
          <p:spPr>
            <a:xfrm rot="441928">
              <a:off x="1717931" y="4786256"/>
              <a:ext cx="1756341" cy="129934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22" name="図 21">
            <a:extLst>
              <a:ext uri="{FF2B5EF4-FFF2-40B4-BE49-F238E27FC236}">
                <a16:creationId xmlns:a16="http://schemas.microsoft.com/office/drawing/2014/main" id="{A633BF29-34CC-3DE7-DE3C-717351361E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005" y="4432749"/>
            <a:ext cx="2209270" cy="3012641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1CD180BA-A7E6-525D-B52F-7D15D59DEF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8903" y="2485131"/>
            <a:ext cx="2059339" cy="2759245"/>
          </a:xfrm>
          <a:prstGeom prst="rect">
            <a:avLst/>
          </a:prstGeom>
        </p:spPr>
      </p:pic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6EC7BD7F-03E2-011B-E7CF-5E5A35ACFD7D}"/>
              </a:ext>
            </a:extLst>
          </p:cNvPr>
          <p:cNvGrpSpPr/>
          <p:nvPr/>
        </p:nvGrpSpPr>
        <p:grpSpPr>
          <a:xfrm>
            <a:off x="8941984" y="4784080"/>
            <a:ext cx="642149" cy="642149"/>
            <a:chOff x="9202671" y="2519299"/>
            <a:chExt cx="642149" cy="642149"/>
          </a:xfrm>
        </p:grpSpPr>
        <p:pic>
          <p:nvPicPr>
            <p:cNvPr id="33" name="Picture 2" descr="フリーザーバッグのイラスト">
              <a:extLst>
                <a:ext uri="{FF2B5EF4-FFF2-40B4-BE49-F238E27FC236}">
                  <a16:creationId xmlns:a16="http://schemas.microsoft.com/office/drawing/2014/main" id="{57CC5272-7737-A2CF-29CF-73A1E2A8E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58272">
              <a:off x="9202671" y="2519299"/>
              <a:ext cx="642149" cy="642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C91ADD89-B160-CCA6-F42B-0DDD69AA86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0525" t="44415" r="26432" b="24860"/>
            <a:stretch/>
          </p:blipFill>
          <p:spPr>
            <a:xfrm>
              <a:off x="9299932" y="2674795"/>
              <a:ext cx="447631" cy="33115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37" name="矢印: 右 36">
            <a:extLst>
              <a:ext uri="{FF2B5EF4-FFF2-40B4-BE49-F238E27FC236}">
                <a16:creationId xmlns:a16="http://schemas.microsoft.com/office/drawing/2014/main" id="{97B2BA1E-1A9F-97F0-1BEC-680B97236D6F}"/>
              </a:ext>
            </a:extLst>
          </p:cNvPr>
          <p:cNvSpPr/>
          <p:nvPr/>
        </p:nvSpPr>
        <p:spPr>
          <a:xfrm>
            <a:off x="3242921" y="3434390"/>
            <a:ext cx="1065197" cy="739234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98F8664D-F506-A471-4756-06FC9ADB62F6}"/>
              </a:ext>
            </a:extLst>
          </p:cNvPr>
          <p:cNvSpPr/>
          <p:nvPr/>
        </p:nvSpPr>
        <p:spPr>
          <a:xfrm>
            <a:off x="3591351" y="1931970"/>
            <a:ext cx="4010803" cy="549316"/>
          </a:xfrm>
          <a:prstGeom prst="roundRect">
            <a:avLst/>
          </a:prstGeom>
          <a:ln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冷蔵庫のドアポケットに保管</a:t>
            </a:r>
          </a:p>
        </p:txBody>
      </p:sp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16B545B0-C88D-0C61-F031-5944FE440037}"/>
              </a:ext>
            </a:extLst>
          </p:cNvPr>
          <p:cNvSpPr/>
          <p:nvPr/>
        </p:nvSpPr>
        <p:spPr>
          <a:xfrm>
            <a:off x="7560571" y="3990659"/>
            <a:ext cx="2762827" cy="549316"/>
          </a:xfrm>
          <a:prstGeom prst="roundRect">
            <a:avLst/>
          </a:prstGeom>
          <a:ln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冷蔵庫の扉に貼る</a:t>
            </a: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69863191-6219-F422-6904-7D6625BA49FE}"/>
              </a:ext>
            </a:extLst>
          </p:cNvPr>
          <p:cNvSpPr/>
          <p:nvPr/>
        </p:nvSpPr>
        <p:spPr>
          <a:xfrm>
            <a:off x="8911166" y="4742565"/>
            <a:ext cx="733032" cy="7200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F9AF030-B69F-0AD1-FFB5-7577821EA8B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0595" t="19089" r="21465" b="12582"/>
          <a:stretch/>
        </p:blipFill>
        <p:spPr>
          <a:xfrm rot="16200000">
            <a:off x="1147453" y="2916214"/>
            <a:ext cx="1152126" cy="158417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65D7CC4-DEBB-2ED5-94EA-747A9DE7D86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0595" t="19089" r="21465" b="12582"/>
          <a:stretch/>
        </p:blipFill>
        <p:spPr>
          <a:xfrm rot="16718581">
            <a:off x="1960223" y="5445676"/>
            <a:ext cx="1334752" cy="1835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23226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632A5FBB-28A3-4B50-B14A-35924916DC51}"/>
              </a:ext>
            </a:extLst>
          </p:cNvPr>
          <p:cNvSpPr/>
          <p:nvPr/>
        </p:nvSpPr>
        <p:spPr>
          <a:xfrm>
            <a:off x="4034256" y="5900881"/>
            <a:ext cx="2950302" cy="1271137"/>
          </a:xfrm>
          <a:prstGeom prst="roundRect">
            <a:avLst/>
          </a:prstGeom>
          <a:ln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000" dirty="0"/>
              <a:t>防犯上の観点から</a:t>
            </a:r>
            <a:endParaRPr lang="en-US" altLang="ja-JP" sz="2000" dirty="0"/>
          </a:p>
          <a:p>
            <a:r>
              <a:rPr lang="ja-JP" altLang="en-US" sz="2000" dirty="0">
                <a:solidFill>
                  <a:srgbClr val="FF0000"/>
                </a:solidFill>
              </a:rPr>
              <a:t>玄関の外側に貼らない</a:t>
            </a:r>
            <a:r>
              <a:rPr lang="ja-JP" altLang="en-US" sz="2000" dirty="0"/>
              <a:t>でください。</a:t>
            </a:r>
            <a:endParaRPr kumimoji="1" lang="ja-JP" altLang="en-US" sz="2000" dirty="0"/>
          </a:p>
        </p:txBody>
      </p:sp>
      <p:pic>
        <p:nvPicPr>
          <p:cNvPr id="5122" name="Picture 2" descr="開いたドア">
            <a:extLst>
              <a:ext uri="{FF2B5EF4-FFF2-40B4-BE49-F238E27FC236}">
                <a16:creationId xmlns:a16="http://schemas.microsoft.com/office/drawing/2014/main" id="{328EEECB-D1F4-4FAE-A922-2B516B8AF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192" y="2213585"/>
            <a:ext cx="2604349" cy="254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YKKAP玄関 玄関引戸 れん樹[伝統和風] 外片引込み戸[ランマ無] Ａ03 ...">
            <a:extLst>
              <a:ext uri="{FF2B5EF4-FFF2-40B4-BE49-F238E27FC236}">
                <a16:creationId xmlns:a16="http://schemas.microsoft.com/office/drawing/2014/main" id="{FEF33F7B-F712-4135-8D7B-0009F2D2E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585" y="5045314"/>
            <a:ext cx="2604349" cy="223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楕円 6">
            <a:extLst>
              <a:ext uri="{FF2B5EF4-FFF2-40B4-BE49-F238E27FC236}">
                <a16:creationId xmlns:a16="http://schemas.microsoft.com/office/drawing/2014/main" id="{EAC49F37-720B-4EF5-BDFB-FC04805D21D4}"/>
              </a:ext>
            </a:extLst>
          </p:cNvPr>
          <p:cNvSpPr/>
          <p:nvPr/>
        </p:nvSpPr>
        <p:spPr>
          <a:xfrm rot="20635089">
            <a:off x="5704500" y="2350394"/>
            <a:ext cx="504056" cy="288032"/>
          </a:xfrm>
          <a:prstGeom prst="ellipse">
            <a:avLst/>
          </a:prstGeom>
          <a:solidFill>
            <a:srgbClr val="92ECF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吹き出し: 円形 7">
            <a:extLst>
              <a:ext uri="{FF2B5EF4-FFF2-40B4-BE49-F238E27FC236}">
                <a16:creationId xmlns:a16="http://schemas.microsoft.com/office/drawing/2014/main" id="{4A886653-FF0D-4EFF-86FE-7B78BDCF8096}"/>
              </a:ext>
            </a:extLst>
          </p:cNvPr>
          <p:cNvSpPr/>
          <p:nvPr/>
        </p:nvSpPr>
        <p:spPr>
          <a:xfrm>
            <a:off x="2973846" y="1492693"/>
            <a:ext cx="2772226" cy="1029519"/>
          </a:xfrm>
          <a:prstGeom prst="wedgeEllipseCallout">
            <a:avLst>
              <a:gd name="adj1" fmla="val 55331"/>
              <a:gd name="adj2" fmla="val 25468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/>
              <a:t>見えるところに　　　　　　　貼りましょう</a:t>
            </a: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D4981495-B536-4FAF-BD27-EC6061022AD7}"/>
              </a:ext>
            </a:extLst>
          </p:cNvPr>
          <p:cNvSpPr/>
          <p:nvPr/>
        </p:nvSpPr>
        <p:spPr>
          <a:xfrm>
            <a:off x="9296004" y="5153199"/>
            <a:ext cx="504056" cy="288032"/>
          </a:xfrm>
          <a:prstGeom prst="ellipse">
            <a:avLst/>
          </a:prstGeom>
          <a:solidFill>
            <a:srgbClr val="92ECF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吹き出し: 円形 14">
            <a:extLst>
              <a:ext uri="{FF2B5EF4-FFF2-40B4-BE49-F238E27FC236}">
                <a16:creationId xmlns:a16="http://schemas.microsoft.com/office/drawing/2014/main" id="{DCC287A4-34FD-4A45-A651-6421BB8CC871}"/>
              </a:ext>
            </a:extLst>
          </p:cNvPr>
          <p:cNvSpPr/>
          <p:nvPr/>
        </p:nvSpPr>
        <p:spPr>
          <a:xfrm>
            <a:off x="6663886" y="3504180"/>
            <a:ext cx="3581906" cy="1271137"/>
          </a:xfrm>
          <a:prstGeom prst="wedgeEllipseCallout">
            <a:avLst>
              <a:gd name="adj1" fmla="val 26124"/>
              <a:gd name="adj2" fmla="val 75379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000" dirty="0"/>
              <a:t>引き戸の場合、ドアを開けたときに見える</a:t>
            </a:r>
            <a:endParaRPr kumimoji="1" lang="en-US" altLang="ja-JP" sz="2000" dirty="0"/>
          </a:p>
          <a:p>
            <a:r>
              <a:rPr kumimoji="1" lang="ja-JP" altLang="en-US" sz="2000" dirty="0"/>
              <a:t>位置に貼りましょう</a:t>
            </a: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9EF054F6-6954-4D9B-8A54-934DD66BD1CB}"/>
              </a:ext>
            </a:extLst>
          </p:cNvPr>
          <p:cNvGrpSpPr/>
          <p:nvPr/>
        </p:nvGrpSpPr>
        <p:grpSpPr>
          <a:xfrm>
            <a:off x="447608" y="4715678"/>
            <a:ext cx="2160239" cy="2337047"/>
            <a:chOff x="2782232" y="232682"/>
            <a:chExt cx="1528650" cy="1494255"/>
          </a:xfrm>
        </p:grpSpPr>
        <p:pic>
          <p:nvPicPr>
            <p:cNvPr id="16" name="Picture 2" descr="開いたドア">
              <a:extLst>
                <a:ext uri="{FF2B5EF4-FFF2-40B4-BE49-F238E27FC236}">
                  <a16:creationId xmlns:a16="http://schemas.microsoft.com/office/drawing/2014/main" id="{C4426F5C-A059-4138-9919-1F18E31E8A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2232" y="232682"/>
              <a:ext cx="1528650" cy="1494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8C6BC251-1C2F-435A-B650-C626D2C3F9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0525" t="44415" r="26432" b="24860"/>
            <a:stretch/>
          </p:blipFill>
          <p:spPr>
            <a:xfrm rot="20530639">
              <a:off x="3020547" y="653713"/>
              <a:ext cx="408297" cy="30205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19" name="Picture 12" descr="救急隊員のイラスト">
            <a:extLst>
              <a:ext uri="{FF2B5EF4-FFF2-40B4-BE49-F238E27FC236}">
                <a16:creationId xmlns:a16="http://schemas.microsoft.com/office/drawing/2014/main" id="{6D413BDC-9CFD-49A5-8766-2371D4329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640" y="5717667"/>
            <a:ext cx="951194" cy="171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吹き出し: 円形 19">
            <a:extLst>
              <a:ext uri="{FF2B5EF4-FFF2-40B4-BE49-F238E27FC236}">
                <a16:creationId xmlns:a16="http://schemas.microsoft.com/office/drawing/2014/main" id="{C80DD0C8-9AE4-420B-A0D2-F88ECBD6A0F4}"/>
              </a:ext>
            </a:extLst>
          </p:cNvPr>
          <p:cNvSpPr/>
          <p:nvPr/>
        </p:nvSpPr>
        <p:spPr>
          <a:xfrm>
            <a:off x="2193297" y="3903555"/>
            <a:ext cx="2766362" cy="1640531"/>
          </a:xfrm>
          <a:prstGeom prst="wedgeEllipseCallout">
            <a:avLst>
              <a:gd name="adj1" fmla="val -44993"/>
              <a:gd name="adj2" fmla="val 5391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800" dirty="0"/>
              <a:t>この家には</a:t>
            </a:r>
            <a:endParaRPr kumimoji="1" lang="en-US" altLang="ja-JP" sz="1800" dirty="0"/>
          </a:p>
          <a:p>
            <a:r>
              <a:rPr kumimoji="1" lang="ja-JP" altLang="en-US" sz="1800" dirty="0"/>
              <a:t>医療情報キットがあるぞ！</a:t>
            </a:r>
            <a:endParaRPr kumimoji="1" lang="en-US" altLang="ja-JP" sz="1800" dirty="0"/>
          </a:p>
          <a:p>
            <a:r>
              <a:rPr lang="ja-JP" altLang="en-US" sz="1800" dirty="0"/>
              <a:t>冷蔵庫を見てきてくれ！</a:t>
            </a:r>
            <a:endParaRPr kumimoji="1" lang="ja-JP" altLang="en-US" sz="1800" dirty="0"/>
          </a:p>
        </p:txBody>
      </p:sp>
      <p:pic>
        <p:nvPicPr>
          <p:cNvPr id="22" name="Picture 12" descr="救急隊員のイラスト">
            <a:extLst>
              <a:ext uri="{FF2B5EF4-FFF2-40B4-BE49-F238E27FC236}">
                <a16:creationId xmlns:a16="http://schemas.microsoft.com/office/drawing/2014/main" id="{538D4DD0-5AC0-4BBA-825F-2D6F962F3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239" y="4766845"/>
            <a:ext cx="776802" cy="139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吹き出し: 円形 22">
            <a:extLst>
              <a:ext uri="{FF2B5EF4-FFF2-40B4-BE49-F238E27FC236}">
                <a16:creationId xmlns:a16="http://schemas.microsoft.com/office/drawing/2014/main" id="{00EB56F3-8709-460D-A3DC-D47C49F76876}"/>
              </a:ext>
            </a:extLst>
          </p:cNvPr>
          <p:cNvSpPr/>
          <p:nvPr/>
        </p:nvSpPr>
        <p:spPr>
          <a:xfrm>
            <a:off x="626058" y="4083124"/>
            <a:ext cx="1265222" cy="431149"/>
          </a:xfrm>
          <a:prstGeom prst="wedgeEllipseCallout">
            <a:avLst>
              <a:gd name="adj1" fmla="val 18114"/>
              <a:gd name="adj2" fmla="val 102518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800" dirty="0"/>
              <a:t>了解！</a:t>
            </a:r>
            <a:endParaRPr kumimoji="1" lang="ja-JP" altLang="en-US" sz="18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F24B407-76E3-4442-BA7F-DCD92B5BA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9806-35A9-4073-988C-0097B6124D6F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27" name="矢印: 右 26">
            <a:extLst>
              <a:ext uri="{FF2B5EF4-FFF2-40B4-BE49-F238E27FC236}">
                <a16:creationId xmlns:a16="http://schemas.microsoft.com/office/drawing/2014/main" id="{4179F3BF-C122-BCCF-6375-487E69FB258D}"/>
              </a:ext>
            </a:extLst>
          </p:cNvPr>
          <p:cNvSpPr/>
          <p:nvPr/>
        </p:nvSpPr>
        <p:spPr>
          <a:xfrm>
            <a:off x="3479989" y="2931492"/>
            <a:ext cx="1065197" cy="739234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56B20A77-FA0E-F72E-8640-349720F3A6B3}"/>
              </a:ext>
            </a:extLst>
          </p:cNvPr>
          <p:cNvSpPr/>
          <p:nvPr/>
        </p:nvSpPr>
        <p:spPr>
          <a:xfrm>
            <a:off x="7033573" y="1235839"/>
            <a:ext cx="3217275" cy="73756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4F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dirty="0">
                <a:solidFill>
                  <a:sysClr val="windowText" lastClr="000000"/>
                </a:solidFill>
              </a:rPr>
              <a:t>玄関ドアの</a:t>
            </a:r>
            <a:r>
              <a:rPr kumimoji="1" lang="ja-JP" altLang="en-US" sz="2400" dirty="0">
                <a:solidFill>
                  <a:srgbClr val="FF0000"/>
                </a:solidFill>
              </a:rPr>
              <a:t>内側</a:t>
            </a:r>
            <a:r>
              <a:rPr kumimoji="1" lang="ja-JP" altLang="en-US" sz="2400" dirty="0">
                <a:solidFill>
                  <a:sysClr val="windowText" lastClr="000000"/>
                </a:solidFill>
              </a:rPr>
              <a:t>に貼る</a:t>
            </a:r>
            <a:endParaRPr kumimoji="1" lang="en-US" altLang="ja-JP" sz="2400" dirty="0">
              <a:solidFill>
                <a:sysClr val="windowText" lastClr="000000"/>
              </a:solidFill>
            </a:endParaRPr>
          </a:p>
        </p:txBody>
      </p: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39B69092-3091-2761-58F3-3143BD16F6E5}"/>
              </a:ext>
            </a:extLst>
          </p:cNvPr>
          <p:cNvGrpSpPr/>
          <p:nvPr/>
        </p:nvGrpSpPr>
        <p:grpSpPr>
          <a:xfrm>
            <a:off x="1723516" y="374523"/>
            <a:ext cx="5343015" cy="1008408"/>
            <a:chOff x="1723516" y="374523"/>
            <a:chExt cx="5343015" cy="1008408"/>
          </a:xfrm>
        </p:grpSpPr>
        <p:sp>
          <p:nvSpPr>
            <p:cNvPr id="30" name="楕円 29">
              <a:extLst>
                <a:ext uri="{FF2B5EF4-FFF2-40B4-BE49-F238E27FC236}">
                  <a16:creationId xmlns:a16="http://schemas.microsoft.com/office/drawing/2014/main" id="{0B018168-08D1-C1D4-6346-EE89B3829298}"/>
                </a:ext>
              </a:extLst>
            </p:cNvPr>
            <p:cNvSpPr/>
            <p:nvPr/>
          </p:nvSpPr>
          <p:spPr>
            <a:xfrm>
              <a:off x="1936796" y="763788"/>
              <a:ext cx="5129735" cy="619143"/>
            </a:xfrm>
            <a:prstGeom prst="ellipse">
              <a:avLst/>
            </a:prstGeom>
            <a:solidFill>
              <a:srgbClr val="94FC8C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タイトル 1">
              <a:extLst>
                <a:ext uri="{FF2B5EF4-FFF2-40B4-BE49-F238E27FC236}">
                  <a16:creationId xmlns:a16="http://schemas.microsoft.com/office/drawing/2014/main" id="{DFE4EB98-C56C-368D-66ED-DB90569B32CB}"/>
                </a:ext>
              </a:extLst>
            </p:cNvPr>
            <p:cNvSpPr txBox="1">
              <a:spLocks/>
            </p:cNvSpPr>
            <p:nvPr/>
          </p:nvSpPr>
          <p:spPr>
            <a:xfrm>
              <a:off x="1723516" y="374523"/>
              <a:ext cx="5261042" cy="740934"/>
            </a:xfrm>
            <a:prstGeom prst="rect">
              <a:avLst/>
            </a:prstGeom>
          </p:spPr>
          <p:txBody>
            <a:bodyPr vert="horz" lIns="104306" tIns="52153" rIns="104306" bIns="52153" rtlCol="0" anchor="ctr">
              <a:noAutofit/>
            </a:bodyPr>
            <a:lstStyle>
              <a:lvl1pPr algn="l" defTabSz="1043056" rtl="0" eaLnBrk="1" latinLnBrk="0" hangingPunct="1">
                <a:spcBef>
                  <a:spcPct val="0"/>
                </a:spcBef>
                <a:buNone/>
                <a:defRPr kumimoji="1" sz="3200" kern="1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j-cs"/>
                </a:defRPr>
              </a:lvl1pPr>
            </a:lstStyle>
            <a:p>
              <a:pPr algn="ctr"/>
              <a:r>
                <a:rPr lang="ja-JP" altLang="en-US" sz="4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表示シールの使い方②</a:t>
              </a:r>
            </a:p>
          </p:txBody>
        </p:sp>
      </p:grpSp>
      <p:pic>
        <p:nvPicPr>
          <p:cNvPr id="2" name="図 1">
            <a:extLst>
              <a:ext uri="{FF2B5EF4-FFF2-40B4-BE49-F238E27FC236}">
                <a16:creationId xmlns:a16="http://schemas.microsoft.com/office/drawing/2014/main" id="{829F77B0-8420-3C30-582C-5928E7BE728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0709" t="18602" r="22188" b="14442"/>
          <a:stretch/>
        </p:blipFill>
        <p:spPr>
          <a:xfrm rot="16200000">
            <a:off x="934152" y="1888362"/>
            <a:ext cx="1584176" cy="220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4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354917A1-BCB6-4FCF-8B78-89D316AC4BF6}"/>
              </a:ext>
            </a:extLst>
          </p:cNvPr>
          <p:cNvSpPr/>
          <p:nvPr/>
        </p:nvSpPr>
        <p:spPr>
          <a:xfrm>
            <a:off x="1979108" y="333533"/>
            <a:ext cx="8179622" cy="421246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dirty="0"/>
              <a:t>いざとういうときに役立つ“救急医療情報入れキット”を</a:t>
            </a:r>
            <a:endParaRPr kumimoji="1" lang="en-US" altLang="ja-JP" sz="2400" dirty="0"/>
          </a:p>
          <a:p>
            <a:r>
              <a:rPr kumimoji="1" lang="ja-JP" altLang="en-US" sz="2400" dirty="0"/>
              <a:t>組合員・職員・他団体で普及し、いざというときに備えませんか？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r>
              <a:rPr lang="ja-JP" altLang="en-US" sz="2400" dirty="0"/>
              <a:t>班会やサロン参加者・他団体・利用者に紹介していただきたいと思います。また、一度書いたら終わりではなく、医療情報が変わった場合や、年に一度は、最新の情報になっているか声をかけて頂きたいと思います。可能であれば、確認する日などを決めて、実施できるといいですね。</a:t>
            </a:r>
            <a:endParaRPr lang="en-US" altLang="ja-JP" sz="2400" dirty="0"/>
          </a:p>
        </p:txBody>
      </p:sp>
      <p:pic>
        <p:nvPicPr>
          <p:cNvPr id="5" name="Picture 12" descr="救急隊員のイラスト">
            <a:extLst>
              <a:ext uri="{FF2B5EF4-FFF2-40B4-BE49-F238E27FC236}">
                <a16:creationId xmlns:a16="http://schemas.microsoft.com/office/drawing/2014/main" id="{BBF91CE0-C4AE-46F3-B7E6-3A9FA71F2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112" y="4546001"/>
            <a:ext cx="1440160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医療チーム・医療従事者のイラスト">
            <a:extLst>
              <a:ext uri="{FF2B5EF4-FFF2-40B4-BE49-F238E27FC236}">
                <a16:creationId xmlns:a16="http://schemas.microsoft.com/office/drawing/2014/main" id="{2473B96A-F685-4FB5-B679-E878B8E1C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8" y="4433263"/>
            <a:ext cx="3312368" cy="301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救急車のイラスト（斜め）">
            <a:extLst>
              <a:ext uri="{FF2B5EF4-FFF2-40B4-BE49-F238E27FC236}">
                <a16:creationId xmlns:a16="http://schemas.microsoft.com/office/drawing/2014/main" id="{5282C346-10B8-4C99-B52A-5A17C40DE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95" y="5135561"/>
            <a:ext cx="2863205" cy="236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04DF02D-38B6-42CF-93BD-3344CFD3A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9806-35A9-4073-988C-0097B6124D6F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731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2515</TotalTime>
  <Words>510</Words>
  <Application>Microsoft Office PowerPoint</Application>
  <PresentationFormat>ユーザー設定</PresentationFormat>
  <Paragraphs>89</Paragraphs>
  <Slides>8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8" baseType="lpstr">
      <vt:lpstr>HGPｺﾞｼｯｸE</vt:lpstr>
      <vt:lpstr>HG丸ｺﾞｼｯｸM-PRO</vt:lpstr>
      <vt:lpstr>ＭＳ Ｐゴシック</vt:lpstr>
      <vt:lpstr>游ゴシック</vt:lpstr>
      <vt:lpstr>Arial</vt:lpstr>
      <vt:lpstr>Calibri</vt:lpstr>
      <vt:lpstr>Times New Roman</vt:lpstr>
      <vt:lpstr>Wingdings</vt:lpstr>
      <vt:lpstr>Office ​​テーマ</vt:lpstr>
      <vt:lpstr>Acrobat Document</vt:lpstr>
      <vt:lpstr>救急医療情報入れキット　　　　　</vt:lpstr>
      <vt:lpstr>救急医療情報入れキット　　　　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Sakiko Tanaka</dc:creator>
  <cp:lastModifiedBy>北医療 組織１</cp:lastModifiedBy>
  <cp:revision>102</cp:revision>
  <cp:lastPrinted>2021-11-18T06:25:55Z</cp:lastPrinted>
  <dcterms:created xsi:type="dcterms:W3CDTF">2014-05-14T16:26:28Z</dcterms:created>
  <dcterms:modified xsi:type="dcterms:W3CDTF">2022-11-23T05:02:04Z</dcterms:modified>
</cp:coreProperties>
</file>