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0066"/>
    <a:srgbClr val="A85E9D"/>
    <a:srgbClr val="FFFFFF"/>
    <a:srgbClr val="EFF6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p:cViewPr varScale="1">
        <p:scale>
          <a:sx n="106" d="100"/>
          <a:sy n="106" d="100"/>
        </p:scale>
        <p:origin x="167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312" tIns="45654" rIns="91312" bIns="456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312" tIns="45654" rIns="91312" bIns="45654" rtlCol="0"/>
          <a:lstStyle>
            <a:lvl1pPr algn="r" eaLnBrk="1" fontAlgn="auto" hangingPunct="1">
              <a:spcBef>
                <a:spcPts val="0"/>
              </a:spcBef>
              <a:spcAft>
                <a:spcPts val="0"/>
              </a:spcAft>
              <a:defRPr sz="1200">
                <a:latin typeface="+mn-lt"/>
                <a:ea typeface="+mn-ea"/>
              </a:defRPr>
            </a:lvl1pPr>
          </a:lstStyle>
          <a:p>
            <a:pPr>
              <a:defRPr/>
            </a:pPr>
            <a:fld id="{B7170002-C0FE-42E9-B606-125CC9736DDA}" type="datetimeFigureOut">
              <a:rPr lang="ja-JP" altLang="en-US"/>
              <a:pPr>
                <a:defRPr/>
              </a:pPr>
              <a:t>2016/9/14</a:t>
            </a:fld>
            <a:endParaRPr lang="ja-JP" altLang="en-US" dirty="0"/>
          </a:p>
        </p:txBody>
      </p:sp>
      <p:sp>
        <p:nvSpPr>
          <p:cNvPr id="4" name="スライド イメージ プレースホルダ 3"/>
          <p:cNvSpPr>
            <a:spLocks noGrp="1" noRot="1" noChangeAspect="1"/>
          </p:cNvSpPr>
          <p:nvPr>
            <p:ph type="sldImg" idx="2"/>
          </p:nvPr>
        </p:nvSpPr>
        <p:spPr>
          <a:xfrm>
            <a:off x="900113" y="739775"/>
            <a:ext cx="4937125" cy="3703638"/>
          </a:xfrm>
          <a:prstGeom prst="rect">
            <a:avLst/>
          </a:prstGeom>
          <a:noFill/>
          <a:ln w="12700">
            <a:solidFill>
              <a:prstClr val="black"/>
            </a:solidFill>
          </a:ln>
        </p:spPr>
        <p:txBody>
          <a:bodyPr vert="horz" lIns="91312" tIns="45654" rIns="91312" bIns="45654" rtlCol="0" anchor="ctr"/>
          <a:lstStyle/>
          <a:p>
            <a:pPr lvl="0"/>
            <a:endParaRPr lang="ja-JP" altLang="en-US" noProof="0" dirty="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312" tIns="45654" rIns="91312" bIns="4565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312" tIns="45654" rIns="91312" bIns="456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312" tIns="45654" rIns="91312" bIns="45654" numCol="1" anchor="b" anchorCtr="0" compatLnSpc="1">
            <a:prstTxWarp prst="textNoShape">
              <a:avLst/>
            </a:prstTxWarp>
          </a:bodyPr>
          <a:lstStyle>
            <a:lvl1pPr algn="r" eaLnBrk="1" hangingPunct="1">
              <a:defRPr sz="1200"/>
            </a:lvl1pPr>
          </a:lstStyle>
          <a:p>
            <a:pPr>
              <a:defRPr/>
            </a:pPr>
            <a:fld id="{18CF5ABC-6EA9-4FE7-8F10-9624AD3BECCE}" type="slidenum">
              <a:rPr lang="ja-JP" altLang="en-US"/>
              <a:pPr>
                <a:defRPr/>
              </a:pPr>
              <a:t>‹#›</a:t>
            </a:fld>
            <a:endParaRPr lang="en-US" altLang="ja-JP"/>
          </a:p>
        </p:txBody>
      </p:sp>
    </p:spTree>
    <p:extLst>
      <p:ext uri="{BB962C8B-B14F-4D97-AF65-F5344CB8AC3E}">
        <p14:creationId xmlns:p14="http://schemas.microsoft.com/office/powerpoint/2010/main" val="3040777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9248329B-C626-4925-8A63-0A9ED89C26CE}" type="slidenum">
              <a:rPr lang="ja-JP" altLang="en-US" smtClean="0"/>
              <a:pPr>
                <a:spcBef>
                  <a:spcPct val="0"/>
                </a:spcBef>
              </a:pPr>
              <a:t>1</a:t>
            </a:fld>
            <a:endParaRPr lang="en-US" altLang="ja-JP" smtClean="0"/>
          </a:p>
        </p:txBody>
      </p:sp>
    </p:spTree>
    <p:extLst>
      <p:ext uri="{BB962C8B-B14F-4D97-AF65-F5344CB8AC3E}">
        <p14:creationId xmlns:p14="http://schemas.microsoft.com/office/powerpoint/2010/main" val="88661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45DD057-2D03-4D7F-87BA-EC0C8AA78B60}" type="datetimeFigureOut">
              <a:rPr lang="ja-JP" altLang="en-US"/>
              <a:pPr>
                <a:defRPr/>
              </a:pPr>
              <a:t>2016/9/14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D9388CD-42E9-4F11-8FD0-136FF2DBA48D}" type="slidenum">
              <a:rPr lang="ja-JP" altLang="en-US"/>
              <a:pPr>
                <a:defRPr/>
              </a:pPr>
              <a:t>‹#›</a:t>
            </a:fld>
            <a:endParaRPr lang="en-US" altLang="ja-JP"/>
          </a:p>
        </p:txBody>
      </p:sp>
    </p:spTree>
    <p:extLst>
      <p:ext uri="{BB962C8B-B14F-4D97-AF65-F5344CB8AC3E}">
        <p14:creationId xmlns:p14="http://schemas.microsoft.com/office/powerpoint/2010/main" val="184969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1A905AC-2E22-4738-B257-C8CA806C8236}" type="datetimeFigureOut">
              <a:rPr lang="ja-JP" altLang="en-US"/>
              <a:pPr>
                <a:defRPr/>
              </a:pPr>
              <a:t>2016/9/14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045D1AF-9EA8-406E-BC93-276F0F080BF8}" type="slidenum">
              <a:rPr lang="ja-JP" altLang="en-US"/>
              <a:pPr>
                <a:defRPr/>
              </a:pPr>
              <a:t>‹#›</a:t>
            </a:fld>
            <a:endParaRPr lang="en-US" altLang="ja-JP"/>
          </a:p>
        </p:txBody>
      </p:sp>
    </p:spTree>
    <p:extLst>
      <p:ext uri="{BB962C8B-B14F-4D97-AF65-F5344CB8AC3E}">
        <p14:creationId xmlns:p14="http://schemas.microsoft.com/office/powerpoint/2010/main" val="21737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4D7F30D-BFE8-4BCA-83DB-EAC25CB8267A}" type="datetimeFigureOut">
              <a:rPr lang="ja-JP" altLang="en-US"/>
              <a:pPr>
                <a:defRPr/>
              </a:pPr>
              <a:t>2016/9/14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DCF811E-9EDF-4BC3-A97B-D7F87449D10B}" type="slidenum">
              <a:rPr lang="ja-JP" altLang="en-US"/>
              <a:pPr>
                <a:defRPr/>
              </a:pPr>
              <a:t>‹#›</a:t>
            </a:fld>
            <a:endParaRPr lang="en-US" altLang="ja-JP"/>
          </a:p>
        </p:txBody>
      </p:sp>
    </p:spTree>
    <p:extLst>
      <p:ext uri="{BB962C8B-B14F-4D97-AF65-F5344CB8AC3E}">
        <p14:creationId xmlns:p14="http://schemas.microsoft.com/office/powerpoint/2010/main" val="385570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2AC36B2-B131-44F8-9FDB-A2D22C180990}" type="datetimeFigureOut">
              <a:rPr lang="ja-JP" altLang="en-US"/>
              <a:pPr>
                <a:defRPr/>
              </a:pPr>
              <a:t>2016/9/14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EFB26DC-93E7-4DE8-A7DB-21B96A3B4100}" type="slidenum">
              <a:rPr lang="ja-JP" altLang="en-US"/>
              <a:pPr>
                <a:defRPr/>
              </a:pPr>
              <a:t>‹#›</a:t>
            </a:fld>
            <a:endParaRPr lang="en-US" altLang="ja-JP"/>
          </a:p>
        </p:txBody>
      </p:sp>
    </p:spTree>
    <p:extLst>
      <p:ext uri="{BB962C8B-B14F-4D97-AF65-F5344CB8AC3E}">
        <p14:creationId xmlns:p14="http://schemas.microsoft.com/office/powerpoint/2010/main" val="307426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89AE920-5CFD-459C-A23F-9C7063124510}" type="datetimeFigureOut">
              <a:rPr lang="ja-JP" altLang="en-US"/>
              <a:pPr>
                <a:defRPr/>
              </a:pPr>
              <a:t>2016/9/14</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6C6B7FC-A4A8-453C-8E02-2B17A424F115}" type="slidenum">
              <a:rPr lang="ja-JP" altLang="en-US"/>
              <a:pPr>
                <a:defRPr/>
              </a:pPr>
              <a:t>‹#›</a:t>
            </a:fld>
            <a:endParaRPr lang="en-US" altLang="ja-JP"/>
          </a:p>
        </p:txBody>
      </p:sp>
    </p:spTree>
    <p:extLst>
      <p:ext uri="{BB962C8B-B14F-4D97-AF65-F5344CB8AC3E}">
        <p14:creationId xmlns:p14="http://schemas.microsoft.com/office/powerpoint/2010/main" val="295404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A230918D-F0CF-422E-9460-893DE432D4EC}" type="datetimeFigureOut">
              <a:rPr lang="ja-JP" altLang="en-US"/>
              <a:pPr>
                <a:defRPr/>
              </a:pPr>
              <a:t>2016/9/14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1E713C-9748-49CF-B0D6-A83B620B7436}" type="slidenum">
              <a:rPr lang="ja-JP" altLang="en-US"/>
              <a:pPr>
                <a:defRPr/>
              </a:pPr>
              <a:t>‹#›</a:t>
            </a:fld>
            <a:endParaRPr lang="en-US" altLang="ja-JP"/>
          </a:p>
        </p:txBody>
      </p:sp>
    </p:spTree>
    <p:extLst>
      <p:ext uri="{BB962C8B-B14F-4D97-AF65-F5344CB8AC3E}">
        <p14:creationId xmlns:p14="http://schemas.microsoft.com/office/powerpoint/2010/main" val="1233820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F60E112-A5B7-481A-8260-7729A75C9948}" type="datetimeFigureOut">
              <a:rPr lang="ja-JP" altLang="en-US"/>
              <a:pPr>
                <a:defRPr/>
              </a:pPr>
              <a:t>2016/9/14</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3A95C20-3ABF-470A-9453-BF592315FECD}" type="slidenum">
              <a:rPr lang="ja-JP" altLang="en-US"/>
              <a:pPr>
                <a:defRPr/>
              </a:pPr>
              <a:t>‹#›</a:t>
            </a:fld>
            <a:endParaRPr lang="en-US" altLang="ja-JP"/>
          </a:p>
        </p:txBody>
      </p:sp>
    </p:spTree>
    <p:extLst>
      <p:ext uri="{BB962C8B-B14F-4D97-AF65-F5344CB8AC3E}">
        <p14:creationId xmlns:p14="http://schemas.microsoft.com/office/powerpoint/2010/main" val="2839304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7E282E1D-1365-4D93-89BB-D76E5FD19088}" type="datetimeFigureOut">
              <a:rPr lang="ja-JP" altLang="en-US"/>
              <a:pPr>
                <a:defRPr/>
              </a:pPr>
              <a:t>2016/9/14</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0565CC6-54B9-4BD9-9AE4-E354297EA5E8}" type="slidenum">
              <a:rPr lang="ja-JP" altLang="en-US"/>
              <a:pPr>
                <a:defRPr/>
              </a:pPr>
              <a:t>‹#›</a:t>
            </a:fld>
            <a:endParaRPr lang="en-US" altLang="ja-JP"/>
          </a:p>
        </p:txBody>
      </p:sp>
    </p:spTree>
    <p:extLst>
      <p:ext uri="{BB962C8B-B14F-4D97-AF65-F5344CB8AC3E}">
        <p14:creationId xmlns:p14="http://schemas.microsoft.com/office/powerpoint/2010/main" val="326545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826B10A1-3217-41C6-8898-67B786744B8C}" type="datetimeFigureOut">
              <a:rPr lang="ja-JP" altLang="en-US"/>
              <a:pPr>
                <a:defRPr/>
              </a:pPr>
              <a:t>2016/9/14</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A2F52734-D0DD-4B24-ADBC-804930D400A4}" type="slidenum">
              <a:rPr lang="ja-JP" altLang="en-US"/>
              <a:pPr>
                <a:defRPr/>
              </a:pPr>
              <a:t>‹#›</a:t>
            </a:fld>
            <a:endParaRPr lang="en-US" altLang="ja-JP"/>
          </a:p>
        </p:txBody>
      </p:sp>
    </p:spTree>
    <p:extLst>
      <p:ext uri="{BB962C8B-B14F-4D97-AF65-F5344CB8AC3E}">
        <p14:creationId xmlns:p14="http://schemas.microsoft.com/office/powerpoint/2010/main" val="154692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ECE44BC-820E-43A1-932D-EA08F2C47E5B}" type="datetimeFigureOut">
              <a:rPr lang="ja-JP" altLang="en-US"/>
              <a:pPr>
                <a:defRPr/>
              </a:pPr>
              <a:t>2016/9/14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8C34FA-7782-42AF-B546-4879AAD8EA9C}" type="slidenum">
              <a:rPr lang="ja-JP" altLang="en-US"/>
              <a:pPr>
                <a:defRPr/>
              </a:pPr>
              <a:t>‹#›</a:t>
            </a:fld>
            <a:endParaRPr lang="en-US" altLang="ja-JP"/>
          </a:p>
        </p:txBody>
      </p:sp>
    </p:spTree>
    <p:extLst>
      <p:ext uri="{BB962C8B-B14F-4D97-AF65-F5344CB8AC3E}">
        <p14:creationId xmlns:p14="http://schemas.microsoft.com/office/powerpoint/2010/main" val="2317356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C62D4A8-815F-459E-9EF1-133FA6694DD6}" type="datetimeFigureOut">
              <a:rPr lang="ja-JP" altLang="en-US"/>
              <a:pPr>
                <a:defRPr/>
              </a:pPr>
              <a:t>2016/9/14</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77038C9-08E7-4CA2-9E96-BBD07A9CD73F}" type="slidenum">
              <a:rPr lang="ja-JP" altLang="en-US"/>
              <a:pPr>
                <a:defRPr/>
              </a:pPr>
              <a:t>‹#›</a:t>
            </a:fld>
            <a:endParaRPr lang="en-US" altLang="ja-JP"/>
          </a:p>
        </p:txBody>
      </p:sp>
    </p:spTree>
    <p:extLst>
      <p:ext uri="{BB962C8B-B14F-4D97-AF65-F5344CB8AC3E}">
        <p14:creationId xmlns:p14="http://schemas.microsoft.com/office/powerpoint/2010/main" val="21349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D67AE75F-711C-412B-A29E-83A95B6C1B38}" type="datetimeFigureOut">
              <a:rPr lang="ja-JP" altLang="en-US"/>
              <a:pPr>
                <a:defRPr/>
              </a:pPr>
              <a:t>2016/9/14</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6CA812-2062-428E-9893-4E1EB2AC60F5}"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jpeg"/><Relationship Id="rId17" Type="http://schemas.openxmlformats.org/officeDocument/2006/relationships/image" Target="../media/image14.jpeg"/><Relationship Id="rId2" Type="http://schemas.openxmlformats.org/officeDocument/2006/relationships/notesSlide" Target="../notesSlides/notesSlide1.xml"/><Relationship Id="rId16"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hyperlink" Target="http://jp.f1016.mail.yahoo.co.jp/ya/download?mid=2_0_0_1_6216456_AGSWT7cAAJwhUvrnoQAJWheWxjg&amp;pid=2&amp;fid=Inbox&amp;inline=1" TargetMode="External"/><Relationship Id="rId11" Type="http://schemas.openxmlformats.org/officeDocument/2006/relationships/image" Target="../media/image8.png"/><Relationship Id="rId5" Type="http://schemas.openxmlformats.org/officeDocument/2006/relationships/image" Target="../media/image3.jpeg"/><Relationship Id="rId15" Type="http://schemas.openxmlformats.org/officeDocument/2006/relationships/image" Target="../media/image12.jpe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http://blog-imgs-32-origin.fc2.com/n/a/n/nannkore/olympi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47900"/>
            <a:ext cx="7429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テキスト ボックス 68"/>
          <p:cNvSpPr txBox="1">
            <a:spLocks noChangeArrowheads="1"/>
          </p:cNvSpPr>
          <p:nvPr/>
        </p:nvSpPr>
        <p:spPr bwMode="auto">
          <a:xfrm>
            <a:off x="76200" y="657225"/>
            <a:ext cx="55086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latin typeface="ＭＳ Ｐゴシック" panose="020B0600070205080204" pitchFamily="50" charset="-128"/>
              </a:rPr>
              <a:t>皆さまお元気でしょうか。オリンピックが終わり、連日のようにメダルを獲得された選手達がテレビに出ている姿をよく目にします。選手の意外な一面を知るなど、オリンピックが終わってもまだまだ楽しませていただいている今日この頃。これだけテレビの出演が多いということは、いかに今回の大会には活躍された選手が多くいたことと思われます。沢山の感動・元気をいただきましたので、このパワーを今度はみなさまにお届けできるように、わかばはこれからも頑張っていきます♪</a:t>
            </a:r>
          </a:p>
        </p:txBody>
      </p:sp>
      <p:pic>
        <p:nvPicPr>
          <p:cNvPr id="3076" name="図 69" descr="C:\Users\pc01\Documents\杉浦\IMG_0322.JPG"/>
          <p:cNvPicPr>
            <a:picLocks noChangeAspect="1" noChangeArrowheads="1"/>
          </p:cNvPicPr>
          <p:nvPr/>
        </p:nvPicPr>
        <p:blipFill>
          <a:blip r:embed="rId4">
            <a:extLst>
              <a:ext uri="{28A0092B-C50C-407E-A947-70E740481C1C}">
                <a14:useLocalDpi xmlns:a14="http://schemas.microsoft.com/office/drawing/2010/main" val="0"/>
              </a:ext>
            </a:extLst>
          </a:blip>
          <a:srcRect l="51125" t="37965" r="3516" b="25885"/>
          <a:stretch>
            <a:fillRect/>
          </a:stretch>
        </p:blipFill>
        <p:spPr bwMode="auto">
          <a:xfrm>
            <a:off x="4527550" y="2935288"/>
            <a:ext cx="8540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正方形/長方形 63"/>
          <p:cNvSpPr>
            <a:spLocks noChangeArrowheads="1"/>
          </p:cNvSpPr>
          <p:nvPr/>
        </p:nvSpPr>
        <p:spPr bwMode="auto">
          <a:xfrm>
            <a:off x="153988" y="3182938"/>
            <a:ext cx="30241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solidFill>
                  <a:srgbClr val="000000"/>
                </a:solidFill>
              </a:rPr>
              <a:t>健康意識が高い、趣味が筋トレの杉浦です</a:t>
            </a:r>
            <a:endParaRPr lang="en-US" altLang="ja-JP" sz="1200" b="1">
              <a:solidFill>
                <a:srgbClr val="000000"/>
              </a:solidFill>
            </a:endParaRPr>
          </a:p>
        </p:txBody>
      </p:sp>
      <p:sp>
        <p:nvSpPr>
          <p:cNvPr id="82" name="雲形吹き出し 81"/>
          <p:cNvSpPr/>
          <p:nvPr/>
        </p:nvSpPr>
        <p:spPr>
          <a:xfrm>
            <a:off x="5518150" y="2867025"/>
            <a:ext cx="1527175" cy="615950"/>
          </a:xfrm>
          <a:prstGeom prst="cloudCallout">
            <a:avLst>
              <a:gd name="adj1" fmla="val -71777"/>
              <a:gd name="adj2" fmla="val 25168"/>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2" name="正方形/長方形 31"/>
          <p:cNvSpPr/>
          <p:nvPr/>
        </p:nvSpPr>
        <p:spPr>
          <a:xfrm>
            <a:off x="4763" y="639763"/>
            <a:ext cx="5518150" cy="2195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80" name="図 3" descr="H:\スター付き画像\WAKAB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0" y="217488"/>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正方形/長方形 4"/>
          <p:cNvSpPr/>
          <p:nvPr/>
        </p:nvSpPr>
        <p:spPr>
          <a:xfrm>
            <a:off x="2411760" y="0"/>
            <a:ext cx="7260178" cy="646331"/>
          </a:xfrm>
          <a:prstGeom prst="rect">
            <a:avLst/>
          </a:prstGeom>
          <a:noFill/>
        </p:spPr>
        <p:txBody>
          <a:bodyPr>
            <a:spAutoFit/>
          </a:bodyPr>
          <a:lstStyle/>
          <a:p>
            <a:pPr eaLnBrk="1" fontAlgn="auto" hangingPunct="1">
              <a:spcBef>
                <a:spcPts val="0"/>
              </a:spcBef>
              <a:spcAft>
                <a:spcPts val="0"/>
              </a:spcAft>
              <a:defRPr/>
            </a:pP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訪問リハビリ通信  第</a:t>
            </a:r>
            <a:r>
              <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42</a:t>
            </a: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号（</a:t>
            </a:r>
            <a:r>
              <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9</a:t>
            </a: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月）</a:t>
            </a:r>
            <a:endPar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endParaRPr>
          </a:p>
        </p:txBody>
      </p:sp>
      <p:sp>
        <p:nvSpPr>
          <p:cNvPr id="3082" name="テキスト ボックス 35"/>
          <p:cNvSpPr txBox="1">
            <a:spLocks noChangeArrowheads="1"/>
          </p:cNvSpPr>
          <p:nvPr/>
        </p:nvSpPr>
        <p:spPr bwMode="auto">
          <a:xfrm>
            <a:off x="4140200" y="6299200"/>
            <a:ext cx="34718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b="1">
                <a:latin typeface="メイリオ" panose="020B0604030504040204" pitchFamily="50" charset="-128"/>
                <a:ea typeface="メイリオ" panose="020B0604030504040204" pitchFamily="50" charset="-128"/>
              </a:rPr>
              <a:t>発行　平成</a:t>
            </a:r>
            <a:r>
              <a:rPr lang="en-US" altLang="ja-JP" sz="1000" b="1">
                <a:latin typeface="メイリオ" panose="020B0604030504040204" pitchFamily="50" charset="-128"/>
                <a:ea typeface="メイリオ" panose="020B0604030504040204" pitchFamily="50" charset="-128"/>
              </a:rPr>
              <a:t>28</a:t>
            </a:r>
            <a:r>
              <a:rPr lang="ja-JP" altLang="en-US" sz="1000" b="1">
                <a:latin typeface="メイリオ" panose="020B0604030504040204" pitchFamily="50" charset="-128"/>
                <a:ea typeface="メイリオ" panose="020B0604030504040204" pitchFamily="50" charset="-128"/>
              </a:rPr>
              <a:t>年</a:t>
            </a:r>
            <a:r>
              <a:rPr lang="en-US" altLang="ja-JP" sz="1000" b="1">
                <a:latin typeface="メイリオ" panose="020B0604030504040204" pitchFamily="50" charset="-128"/>
                <a:ea typeface="メイリオ" panose="020B0604030504040204" pitchFamily="50" charset="-128"/>
              </a:rPr>
              <a:t>9</a:t>
            </a:r>
            <a:r>
              <a:rPr lang="ja-JP" altLang="en-US" sz="1000" b="1">
                <a:latin typeface="メイリオ" panose="020B0604030504040204" pitchFamily="50" charset="-128"/>
                <a:ea typeface="メイリオ" panose="020B0604030504040204" pitchFamily="50" charset="-128"/>
              </a:rPr>
              <a:t>月</a:t>
            </a:r>
            <a:r>
              <a:rPr lang="en-US" altLang="ja-JP" sz="1000" b="1">
                <a:latin typeface="メイリオ" panose="020B0604030504040204" pitchFamily="50" charset="-128"/>
                <a:ea typeface="メイリオ" panose="020B0604030504040204" pitchFamily="50" charset="-128"/>
              </a:rPr>
              <a:t>13</a:t>
            </a:r>
            <a:r>
              <a:rPr lang="ja-JP" altLang="en-US" sz="1000" b="1">
                <a:latin typeface="メイリオ" panose="020B0604030504040204" pitchFamily="50" charset="-128"/>
                <a:ea typeface="メイリオ" panose="020B0604030504040204" pitchFamily="50" charset="-128"/>
              </a:rPr>
              <a:t>日</a:t>
            </a:r>
          </a:p>
        </p:txBody>
      </p:sp>
      <p:sp>
        <p:nvSpPr>
          <p:cNvPr id="37" name="テキスト ボックス 36"/>
          <p:cNvSpPr txBox="1"/>
          <p:nvPr/>
        </p:nvSpPr>
        <p:spPr>
          <a:xfrm>
            <a:off x="4137025" y="6461125"/>
            <a:ext cx="5127625" cy="396875"/>
          </a:xfrm>
          <a:prstGeom prst="rect">
            <a:avLst/>
          </a:prstGeom>
          <a:noFill/>
        </p:spPr>
        <p:txBody>
          <a:bodyPr>
            <a:spAutoFit/>
          </a:bodyPr>
          <a:lstStyle/>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発行者　生協わかばの里介護老人保健施設訪問リハビリ　</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編集担当　杉浦　（名古屋市北区城東町</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5-114</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err="1">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052-914-4121</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5" name="正方形/長方形 44"/>
          <p:cNvSpPr/>
          <p:nvPr/>
        </p:nvSpPr>
        <p:spPr>
          <a:xfrm>
            <a:off x="0" y="2852738"/>
            <a:ext cx="4462463" cy="34385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9" name="正方形/長方形 78"/>
          <p:cNvSpPr/>
          <p:nvPr/>
        </p:nvSpPr>
        <p:spPr>
          <a:xfrm>
            <a:off x="4465638" y="2862263"/>
            <a:ext cx="4676775" cy="34226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dirty="0"/>
              <a:t>　</a:t>
            </a:r>
          </a:p>
        </p:txBody>
      </p:sp>
      <p:sp>
        <p:nvSpPr>
          <p:cNvPr id="3086" name="テキスト ボックス 87"/>
          <p:cNvSpPr txBox="1">
            <a:spLocks noChangeArrowheads="1"/>
          </p:cNvSpPr>
          <p:nvPr/>
        </p:nvSpPr>
        <p:spPr bwMode="auto">
          <a:xfrm>
            <a:off x="5530850" y="2976563"/>
            <a:ext cx="25193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b="1">
                <a:latin typeface="メイリオ" panose="020B0604030504040204" pitchFamily="50" charset="-128"/>
                <a:ea typeface="メイリオ" panose="020B0604030504040204" pitchFamily="50" charset="-128"/>
              </a:rPr>
              <a:t>　　いつも笑顔の　</a:t>
            </a:r>
            <a:endParaRPr lang="en-US" altLang="ja-JP" sz="1100" b="1">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100" b="1">
                <a:latin typeface="メイリオ" panose="020B0604030504040204" pitchFamily="50" charset="-128"/>
                <a:ea typeface="メイリオ" panose="020B0604030504040204" pitchFamily="50" charset="-128"/>
              </a:rPr>
              <a:t>       宮田です</a:t>
            </a:r>
            <a:r>
              <a:rPr lang="en-US" altLang="ja-JP" sz="1100" b="1">
                <a:latin typeface="メイリオ" panose="020B0604030504040204" pitchFamily="50" charset="-128"/>
                <a:ea typeface="メイリオ" panose="020B0604030504040204" pitchFamily="50" charset="-128"/>
              </a:rPr>
              <a:t>!!</a:t>
            </a:r>
          </a:p>
        </p:txBody>
      </p:sp>
      <p:sp>
        <p:nvSpPr>
          <p:cNvPr id="84" name="テキスト ボックス 83"/>
          <p:cNvSpPr txBox="1"/>
          <p:nvPr/>
        </p:nvSpPr>
        <p:spPr>
          <a:xfrm>
            <a:off x="6332538" y="1711325"/>
            <a:ext cx="2790825" cy="260350"/>
          </a:xfrm>
          <a:prstGeom prst="rect">
            <a:avLst/>
          </a:prstGeom>
          <a:noFill/>
        </p:spPr>
        <p:txBody>
          <a:bodyPr>
            <a:spAutoFit/>
          </a:bodyPr>
          <a:lstStyle/>
          <a:p>
            <a:pPr eaLnBrk="1" fontAlgn="auto" hangingPunct="1">
              <a:spcBef>
                <a:spcPts val="0"/>
              </a:spcBef>
              <a:spcAft>
                <a:spcPts val="0"/>
              </a:spcAft>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土日・祝日はお休みです</a:t>
            </a:r>
          </a:p>
        </p:txBody>
      </p:sp>
      <p:sp>
        <p:nvSpPr>
          <p:cNvPr id="3088" name="正方形/長方形 62"/>
          <p:cNvSpPr>
            <a:spLocks noChangeArrowheads="1"/>
          </p:cNvSpPr>
          <p:nvPr/>
        </p:nvSpPr>
        <p:spPr bwMode="auto">
          <a:xfrm>
            <a:off x="0" y="6396038"/>
            <a:ext cx="44275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solidFill>
                  <a:srgbClr val="FF0000"/>
                </a:solidFill>
                <a:latin typeface="メイリオ" panose="020B0604030504040204" pitchFamily="50" charset="-128"/>
                <a:ea typeface="メイリオ" panose="020B0604030504040204" pitchFamily="50" charset="-128"/>
              </a:rPr>
              <a:t>無料で訪問リハ説明できます。北区周辺であれば可能です。</a:t>
            </a:r>
            <a:endParaRPr lang="en-US" altLang="ja-JP" sz="1200" b="1">
              <a:solidFill>
                <a:srgbClr val="FF0000"/>
              </a:solidFill>
              <a:latin typeface="メイリオ" panose="020B0604030504040204" pitchFamily="50" charset="-128"/>
              <a:ea typeface="メイリオ" panose="020B0604030504040204" pitchFamily="50" charset="-128"/>
            </a:endParaRPr>
          </a:p>
          <a:p>
            <a:pPr eaLnBrk="1" hangingPunct="1">
              <a:spcBef>
                <a:spcPct val="0"/>
              </a:spcBef>
              <a:buFontTx/>
              <a:buNone/>
            </a:pPr>
            <a:r>
              <a:rPr lang="en-US" altLang="ja-JP" sz="1200" b="1">
                <a:solidFill>
                  <a:srgbClr val="FF0000"/>
                </a:solidFill>
                <a:latin typeface="メイリオ" panose="020B0604030504040204" pitchFamily="50" charset="-128"/>
                <a:ea typeface="メイリオ" panose="020B0604030504040204" pitchFamily="50" charset="-128"/>
              </a:rPr>
              <a:t>070-5585-5059</a:t>
            </a:r>
            <a:r>
              <a:rPr lang="ja-JP" altLang="en-US" sz="1200" b="1">
                <a:solidFill>
                  <a:srgbClr val="FF0000"/>
                </a:solidFill>
                <a:latin typeface="メイリオ" panose="020B0604030504040204" pitchFamily="50" charset="-128"/>
                <a:ea typeface="メイリオ" panose="020B0604030504040204" pitchFamily="50" charset="-128"/>
              </a:rPr>
              <a:t>（宮田）　</a:t>
            </a:r>
            <a:r>
              <a:rPr lang="en-US" altLang="ja-JP" sz="1200" b="1">
                <a:solidFill>
                  <a:srgbClr val="FF0000"/>
                </a:solidFill>
                <a:latin typeface="メイリオ" panose="020B0604030504040204" pitchFamily="50" charset="-128"/>
                <a:ea typeface="メイリオ" panose="020B0604030504040204" pitchFamily="50" charset="-128"/>
              </a:rPr>
              <a:t>070-5586-0059</a:t>
            </a:r>
            <a:r>
              <a:rPr lang="ja-JP" altLang="en-US" sz="1200" b="1">
                <a:solidFill>
                  <a:srgbClr val="FF0000"/>
                </a:solidFill>
                <a:latin typeface="メイリオ" panose="020B0604030504040204" pitchFamily="50" charset="-128"/>
                <a:ea typeface="メイリオ" panose="020B0604030504040204" pitchFamily="50" charset="-128"/>
              </a:rPr>
              <a:t>（杉浦）</a:t>
            </a:r>
            <a:endParaRPr lang="en-US" altLang="ja-JP" sz="1200" b="1">
              <a:solidFill>
                <a:srgbClr val="FF0000"/>
              </a:solidFill>
              <a:latin typeface="メイリオ" panose="020B0604030504040204" pitchFamily="50" charset="-128"/>
              <a:ea typeface="メイリオ" panose="020B0604030504040204" pitchFamily="50" charset="-128"/>
            </a:endParaRPr>
          </a:p>
        </p:txBody>
      </p:sp>
      <p:sp>
        <p:nvSpPr>
          <p:cNvPr id="3089" name="AutoShape 4" descr="http://jp.f1016.mail.yahoo.co.jp/ya/download?mid=2_0_0_1_6216456_AGSWT7cAAJwhUvrnoQAJWheWxjg&amp;pid=2&amp;fid=Inbox&amp;inline=1"/>
          <p:cNvSpPr>
            <a:spLocks noChangeAspect="1" noChangeArrowheads="1"/>
          </p:cNvSpPr>
          <p:nvPr/>
        </p:nvSpPr>
        <p:spPr bwMode="auto">
          <a:xfrm>
            <a:off x="-323850" y="-315913"/>
            <a:ext cx="11477625" cy="645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a:p>
            <a:pPr eaLnBrk="1" hangingPunct="1">
              <a:spcBef>
                <a:spcPct val="0"/>
              </a:spcBef>
              <a:buFontTx/>
              <a:buNone/>
            </a:pPr>
            <a:endParaRPr lang="ja-JP" altLang="en-US" sz="1800"/>
          </a:p>
        </p:txBody>
      </p:sp>
      <p:sp>
        <p:nvSpPr>
          <p:cNvPr id="3090" name="AutoShape 6" descr="CAM00144.jpg">
            <a:hlinkClick r:id="rId6"/>
          </p:cNvPr>
          <p:cNvSpPr>
            <a:spLocks noChangeAspect="1" noChangeArrowheads="1"/>
          </p:cNvSpPr>
          <p:nvPr/>
        </p:nvSpPr>
        <p:spPr bwMode="auto">
          <a:xfrm>
            <a:off x="875665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1" name="AutoShape 2" descr="http://jp.f1016.mail.yahoo.co.jp/ya/download?mid=2_0_0_1_7443265_AGWWT7cAAJTDU2mozQjp82pzrmc&amp;pid=2&amp;fid=Inbox&amp;inline=1"/>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2" name="AutoShape 8" descr="http://jp.f1016.mail.yahoo.co.jp/ya/download?mid=2_0_0_1_7443265_AGWWT7cAAJTDU2mozQjp82pzrmc&amp;pid=3&amp;fid=Inbox&amp;inline=1"/>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3" name="AutoShape 2"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4" name="AutoShape 4"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5" name="AutoShape 6"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6" name="AutoShape 8" descr="http://t.pimg.jp/005/370/770/1/537077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7" name="AutoShape 10" descr="http://t.pimg.jp/005/370/770/1/537077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8" name="AutoShape 2" descr="http://ts1.mm.bing.net/th?&amp;id=HN.608029840276721314&amp;w=300&amp;h=300&amp;c=0&amp;pid=1.9&amp;rs=0&amp;p=0"/>
          <p:cNvSpPr>
            <a:spLocks noChangeAspect="1" noChangeArrowheads="1"/>
          </p:cNvSpPr>
          <p:nvPr/>
        </p:nvSpPr>
        <p:spPr bwMode="auto">
          <a:xfrm>
            <a:off x="635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9" name="AutoShape 4" descr="http://ts1.mm.bing.net/th?&amp;id=HN.608029840276721314&amp;w=300&amp;h=300&amp;c=0&amp;pid=1.9&amp;rs=0&amp;p=0"/>
          <p:cNvSpPr>
            <a:spLocks noChangeAspect="1" noChangeArrowheads="1"/>
          </p:cNvSpPr>
          <p:nvPr/>
        </p:nvSpPr>
        <p:spPr bwMode="auto">
          <a:xfrm>
            <a:off x="635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0" name="AutoShape 6" descr="http://lohas.nicoseiga.jp/thumb/2314071i?"/>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1" name="AutoShape 8" descr="http://stat.ameba.jp/user_images/20110614/01/ko-matsu/59/a9/j/t02200326_039405831128948698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2" name="正方形/長方形 91"/>
          <p:cNvSpPr>
            <a:spLocks noChangeArrowheads="1"/>
          </p:cNvSpPr>
          <p:nvPr/>
        </p:nvSpPr>
        <p:spPr bwMode="auto">
          <a:xfrm>
            <a:off x="292100" y="50800"/>
            <a:ext cx="5678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0000"/>
                </a:solidFill>
                <a:latin typeface="メイリオ" panose="020B0604030504040204" pitchFamily="50" charset="-128"/>
                <a:ea typeface="メイリオ" panose="020B0604030504040204" pitchFamily="50" charset="-128"/>
              </a:rPr>
              <a:t>名古屋市北区にあります</a:t>
            </a:r>
            <a:endParaRPr lang="en-US" altLang="ja-JP" sz="1400">
              <a:solidFill>
                <a:srgbClr val="000000"/>
              </a:solidFill>
              <a:latin typeface="メイリオ" panose="020B0604030504040204" pitchFamily="50" charset="-128"/>
              <a:ea typeface="メイリオ" panose="020B0604030504040204" pitchFamily="50" charset="-128"/>
            </a:endParaRPr>
          </a:p>
        </p:txBody>
      </p:sp>
      <p:pic>
        <p:nvPicPr>
          <p:cNvPr id="3103" name="Picture 2" descr="\\LS-WXLCA0\Share\わかばーど他イラスト\わかばの里文字3.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5925" y="247650"/>
            <a:ext cx="18415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4" name="AutoShape 5" descr="http://u1.m3q.jp/upload/2013/7/31/m_2013-7-31_41552c608794ba55c938bc0d24747a1c.jpg"/>
          <p:cNvSpPr>
            <a:spLocks noChangeAspect="1" noChangeArrowheads="1"/>
          </p:cNvSpPr>
          <p:nvPr/>
        </p:nvSpPr>
        <p:spPr bwMode="auto">
          <a:xfrm>
            <a:off x="120650" y="-4714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5" name="AutoShape 6" descr="http://u1.m3q.jp/upload/2013/7/31/m_2013-7-31_780efa8ecdf1736ca0181abf5f348161.jpg"/>
          <p:cNvSpPr>
            <a:spLocks noChangeAspect="1" noChangeArrowheads="1"/>
          </p:cNvSpPr>
          <p:nvPr/>
        </p:nvSpPr>
        <p:spPr bwMode="auto">
          <a:xfrm>
            <a:off x="120650" y="18748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メイリオ" panose="020B0604030504040204" pitchFamily="50" charset="-128"/>
              <a:ea typeface="メイリオ" panose="020B0604030504040204" pitchFamily="50" charset="-128"/>
            </a:endParaRPr>
          </a:p>
        </p:txBody>
      </p:sp>
      <p:sp>
        <p:nvSpPr>
          <p:cNvPr id="85" name="正方形/長方形 84"/>
          <p:cNvSpPr/>
          <p:nvPr/>
        </p:nvSpPr>
        <p:spPr>
          <a:xfrm>
            <a:off x="5549900" y="644525"/>
            <a:ext cx="3573463" cy="2190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pic>
        <p:nvPicPr>
          <p:cNvPr id="310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0275" y="2860675"/>
            <a:ext cx="895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角丸四角形吹き出し 53"/>
          <p:cNvSpPr>
            <a:spLocks noChangeArrowheads="1"/>
          </p:cNvSpPr>
          <p:nvPr/>
        </p:nvSpPr>
        <p:spPr bwMode="auto">
          <a:xfrm>
            <a:off x="179388" y="3213100"/>
            <a:ext cx="2906712" cy="215900"/>
          </a:xfrm>
          <a:prstGeom prst="wedgeRoundRectCallout">
            <a:avLst>
              <a:gd name="adj1" fmla="val 68787"/>
              <a:gd name="adj2" fmla="val 69852"/>
              <a:gd name="adj3" fmla="val 16667"/>
            </a:avLst>
          </a:prstGeom>
          <a:noFill/>
          <a:ln w="254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eaLnBrk="1" fontAlgn="auto" hangingPunct="1">
              <a:spcBef>
                <a:spcPts val="0"/>
              </a:spcBef>
              <a:spcAft>
                <a:spcPts val="0"/>
              </a:spcAft>
              <a:defRPr/>
            </a:pPr>
            <a:endParaRPr lang="ja-JP" altLang="en-US" sz="1300" dirty="0">
              <a:latin typeface="+mn-lt"/>
              <a:ea typeface="+mn-ea"/>
            </a:endParaRPr>
          </a:p>
        </p:txBody>
      </p:sp>
      <p:sp>
        <p:nvSpPr>
          <p:cNvPr id="3109" name="角丸四角形 98"/>
          <p:cNvSpPr>
            <a:spLocks noChangeArrowheads="1"/>
          </p:cNvSpPr>
          <p:nvPr/>
        </p:nvSpPr>
        <p:spPr bwMode="auto">
          <a:xfrm>
            <a:off x="7500938" y="857250"/>
            <a:ext cx="1643062" cy="9286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sp>
        <p:nvSpPr>
          <p:cNvPr id="3110" name="角丸四角形 99"/>
          <p:cNvSpPr>
            <a:spLocks noChangeArrowheads="1"/>
          </p:cNvSpPr>
          <p:nvPr/>
        </p:nvSpPr>
        <p:spPr bwMode="auto">
          <a:xfrm>
            <a:off x="7500938" y="928688"/>
            <a:ext cx="2143125" cy="9286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pic>
        <p:nvPicPr>
          <p:cNvPr id="3111" name="Picture 3" descr="\\LS-WXLCA0\Share\わかばーど他イラスト\わかばーど0d.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89925" y="1141413"/>
            <a:ext cx="71755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3" descr="\\LS-WXLCA0\Share\わかばーど他イラスト\わかばーど0d.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421688" y="5557838"/>
            <a:ext cx="71755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3" name="テキスト ボックス 55"/>
          <p:cNvSpPr txBox="1">
            <a:spLocks noChangeArrowheads="1"/>
          </p:cNvSpPr>
          <p:nvPr/>
        </p:nvSpPr>
        <p:spPr bwMode="auto">
          <a:xfrm>
            <a:off x="6542088" y="930275"/>
            <a:ext cx="33845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メイリオ" panose="020B0604030504040204" pitchFamily="50" charset="-128"/>
                <a:ea typeface="メイリオ" panose="020B0604030504040204" pitchFamily="50" charset="-128"/>
              </a:rPr>
              <a:t>月　火　水　木　金　　</a:t>
            </a:r>
            <a:endParaRPr lang="en-US" altLang="ja-JP" sz="120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007100" y="1903413"/>
            <a:ext cx="3975100" cy="254000"/>
          </a:xfrm>
          <a:prstGeom prst="rect">
            <a:avLst/>
          </a:prstGeom>
          <a:noFill/>
        </p:spPr>
        <p:txBody>
          <a:bodyPr>
            <a:spAutoFit/>
          </a:bodyPr>
          <a:lstStyle/>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○：空きあり　△：空きわずか　</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：空きなし</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15" name="テキスト ボックス 60"/>
          <p:cNvSpPr txBox="1">
            <a:spLocks noChangeArrowheads="1"/>
          </p:cNvSpPr>
          <p:nvPr/>
        </p:nvSpPr>
        <p:spPr bwMode="auto">
          <a:xfrm>
            <a:off x="6065838" y="1185863"/>
            <a:ext cx="1008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メイリオ" panose="020B0604030504040204" pitchFamily="50" charset="-128"/>
                <a:ea typeface="メイリオ" panose="020B0604030504040204" pitchFamily="50" charset="-128"/>
              </a:rPr>
              <a:t>午前</a:t>
            </a:r>
          </a:p>
        </p:txBody>
      </p:sp>
      <p:sp>
        <p:nvSpPr>
          <p:cNvPr id="3116" name="テキスト ボックス 61"/>
          <p:cNvSpPr txBox="1">
            <a:spLocks noChangeArrowheads="1"/>
          </p:cNvSpPr>
          <p:nvPr/>
        </p:nvSpPr>
        <p:spPr bwMode="auto">
          <a:xfrm>
            <a:off x="6072188" y="1493838"/>
            <a:ext cx="10080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メイリオ" panose="020B0604030504040204" pitchFamily="50" charset="-128"/>
                <a:ea typeface="メイリオ" panose="020B0604030504040204" pitchFamily="50" charset="-128"/>
              </a:rPr>
              <a:t>午後</a:t>
            </a:r>
          </a:p>
        </p:txBody>
      </p:sp>
      <p:sp>
        <p:nvSpPr>
          <p:cNvPr id="75" name="正方形/長方形 74"/>
          <p:cNvSpPr/>
          <p:nvPr/>
        </p:nvSpPr>
        <p:spPr>
          <a:xfrm>
            <a:off x="5958775" y="590625"/>
            <a:ext cx="4071966" cy="400110"/>
          </a:xfrm>
          <a:prstGeom prst="rect">
            <a:avLst/>
          </a:prstGeom>
          <a:noFill/>
        </p:spPr>
        <p:txBody>
          <a:bodyPr>
            <a:spAutoFit/>
          </a:bodyPr>
          <a:lstStyle/>
          <a:p>
            <a:pPr eaLnBrk="1" fontAlgn="auto" hangingPunct="1">
              <a:spcBef>
                <a:spcPts val="0"/>
              </a:spcBef>
              <a:spcAft>
                <a:spcPts val="0"/>
              </a:spcAft>
              <a:defRPr/>
            </a:pPr>
            <a:r>
              <a:rPr lang="ja-JP" alt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a typeface="+mn-ea"/>
              </a:rPr>
              <a:t>空き状況はこちら↓</a:t>
            </a:r>
          </a:p>
        </p:txBody>
      </p:sp>
      <p:sp>
        <p:nvSpPr>
          <p:cNvPr id="3118" name="角丸四角形 75"/>
          <p:cNvSpPr>
            <a:spLocks noChangeArrowheads="1"/>
          </p:cNvSpPr>
          <p:nvPr/>
        </p:nvSpPr>
        <p:spPr bwMode="auto">
          <a:xfrm>
            <a:off x="8688388" y="1247775"/>
            <a:ext cx="2143125" cy="9286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sp>
        <p:nvSpPr>
          <p:cNvPr id="3119" name="テキスト ボックス 97"/>
          <p:cNvSpPr txBox="1">
            <a:spLocks noChangeArrowheads="1"/>
          </p:cNvSpPr>
          <p:nvPr/>
        </p:nvSpPr>
        <p:spPr bwMode="auto">
          <a:xfrm>
            <a:off x="5818188" y="2244725"/>
            <a:ext cx="4059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b="1">
                <a:latin typeface="メイリオ" panose="020B0604030504040204" pitchFamily="50" charset="-128"/>
                <a:ea typeface="メイリオ" panose="020B0604030504040204" pitchFamily="50" charset="-128"/>
              </a:rPr>
              <a:t>状況によって、受け入れが可能な場合があります。</a:t>
            </a:r>
            <a:endParaRPr lang="en-US" altLang="ja-JP" sz="1000" b="1">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000" b="1">
                <a:latin typeface="メイリオ" panose="020B0604030504040204" pitchFamily="50" charset="-128"/>
                <a:ea typeface="メイリオ" panose="020B0604030504040204" pitchFamily="50" charset="-128"/>
              </a:rPr>
              <a:t>お問い合わせください。</a:t>
            </a:r>
            <a:endParaRPr lang="en-US" altLang="ja-JP" sz="1000" b="1">
              <a:latin typeface="メイリオ" panose="020B0604030504040204" pitchFamily="50" charset="-128"/>
              <a:ea typeface="メイリオ" panose="020B0604030504040204" pitchFamily="50" charset="-128"/>
            </a:endParaRPr>
          </a:p>
        </p:txBody>
      </p:sp>
      <p:sp>
        <p:nvSpPr>
          <p:cNvPr id="3120" name="テキスト ボックス 65"/>
          <p:cNvSpPr txBox="1">
            <a:spLocks noChangeArrowheads="1"/>
          </p:cNvSpPr>
          <p:nvPr/>
        </p:nvSpPr>
        <p:spPr bwMode="auto">
          <a:xfrm>
            <a:off x="0" y="3429000"/>
            <a:ext cx="452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endParaRPr>
          </a:p>
          <a:p>
            <a:pPr eaLnBrk="1" hangingPunct="1">
              <a:spcBef>
                <a:spcPct val="0"/>
              </a:spcBef>
              <a:buFontTx/>
              <a:buNone/>
            </a:pPr>
            <a:endParaRPr lang="ja-JP" altLang="en-US" sz="1200">
              <a:solidFill>
                <a:srgbClr val="000000"/>
              </a:solidFill>
            </a:endParaRPr>
          </a:p>
        </p:txBody>
      </p:sp>
      <p:sp>
        <p:nvSpPr>
          <p:cNvPr id="61" name="テキスト ボックス 60"/>
          <p:cNvSpPr txBox="1"/>
          <p:nvPr/>
        </p:nvSpPr>
        <p:spPr>
          <a:xfrm>
            <a:off x="6726238" y="1301750"/>
            <a:ext cx="4059237" cy="254000"/>
          </a:xfrm>
          <a:prstGeom prst="rect">
            <a:avLst/>
          </a:prstGeom>
          <a:noFill/>
        </p:spPr>
        <p:txBody>
          <a:bodyPr>
            <a:spAutoFit/>
          </a:bodyPr>
          <a:lstStyle/>
          <a:p>
            <a:pPr eaLnBrk="1" fontAlgn="auto" hangingPunct="1">
              <a:spcBef>
                <a:spcPts val="0"/>
              </a:spcBef>
              <a:spcAft>
                <a:spcPts val="0"/>
              </a:spcAft>
              <a:defRPr/>
            </a:pP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現在、調整中</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122" name="図 5"/>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7545388" y="3182938"/>
            <a:ext cx="1541462"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図 7"/>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554913" y="4408488"/>
            <a:ext cx="1506537"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4595813" y="3929063"/>
            <a:ext cx="2868612" cy="2354262"/>
          </a:xfrm>
          <a:prstGeom prst="rect">
            <a:avLst/>
          </a:prstGeom>
          <a:noFill/>
        </p:spPr>
        <p:txBody>
          <a:bodyPr>
            <a:spAutoFit/>
          </a:bodyPr>
          <a:lstStyle/>
          <a:p>
            <a:pPr>
              <a:defRPr/>
            </a:pPr>
            <a:r>
              <a:rPr lang="ja-JP" altLang="en-US" sz="1050" dirty="0"/>
              <a:t>私は今回、広見ヤナで</a:t>
            </a:r>
            <a:r>
              <a:rPr lang="ja-JP" altLang="en-US" sz="1050" b="1" dirty="0">
                <a:solidFill>
                  <a:schemeClr val="accent1"/>
                </a:solidFill>
              </a:rPr>
              <a:t>鮎のつかみ取り</a:t>
            </a:r>
            <a:r>
              <a:rPr lang="ja-JP" altLang="en-US" sz="1050" dirty="0"/>
              <a:t>へ行ってきました。</a:t>
            </a:r>
            <a:endParaRPr lang="en-US" altLang="ja-JP" sz="1050" dirty="0"/>
          </a:p>
          <a:p>
            <a:pPr>
              <a:defRPr/>
            </a:pPr>
            <a:r>
              <a:rPr lang="ja-JP" altLang="en-US" sz="1050" dirty="0"/>
              <a:t>川の中に三畳ほど区切られた場所にアユを７匹ほど放ってもらい掴み取りをしました！</a:t>
            </a:r>
            <a:endParaRPr lang="en-US" altLang="ja-JP" sz="1050" dirty="0"/>
          </a:p>
          <a:p>
            <a:pPr>
              <a:defRPr/>
            </a:pPr>
            <a:r>
              <a:rPr lang="ja-JP" altLang="en-US" sz="1050" dirty="0"/>
              <a:t>思った以上に鮎がすばしっこく３人で挑みましたが鮎に振り回され捕まえる前にヘトヘトになってしまいました。</a:t>
            </a:r>
            <a:endParaRPr lang="en-US" altLang="ja-JP" sz="1050" dirty="0"/>
          </a:p>
          <a:p>
            <a:pPr>
              <a:defRPr/>
            </a:pPr>
            <a:r>
              <a:rPr lang="ja-JP" altLang="en-US" sz="1050" dirty="0"/>
              <a:t>なんとか手づかみで１匹捕まえることができましたが最後には店員さんが網を貸してくれ、</a:t>
            </a:r>
            <a:endParaRPr lang="en-US" altLang="ja-JP" sz="1050" dirty="0"/>
          </a:p>
          <a:p>
            <a:pPr>
              <a:defRPr/>
            </a:pPr>
            <a:r>
              <a:rPr lang="ja-JP" altLang="en-US" sz="1050" dirty="0"/>
              <a:t>結局手</a:t>
            </a:r>
            <a:r>
              <a:rPr lang="ja-JP" altLang="en-US" sz="1050" dirty="0" err="1"/>
              <a:t>づ</a:t>
            </a:r>
            <a:r>
              <a:rPr lang="ja-JP" altLang="en-US" sz="1050" dirty="0"/>
              <a:t>かみではなく網ですべて捕まえることができました。</a:t>
            </a:r>
            <a:endParaRPr lang="en-US" altLang="ja-JP" sz="1050" dirty="0"/>
          </a:p>
          <a:p>
            <a:pPr>
              <a:defRPr/>
            </a:pPr>
            <a:r>
              <a:rPr lang="ja-JP" altLang="en-US" sz="1050" dirty="0"/>
              <a:t>捕まえるまでに時間がかかりましたが最後にはおいしく塩焼きやさしみでいただきました！</a:t>
            </a:r>
            <a:endParaRPr lang="en-US" altLang="ja-JP" sz="1050" dirty="0"/>
          </a:p>
          <a:p>
            <a:pPr>
              <a:defRPr/>
            </a:pPr>
            <a:endParaRPr lang="ja-JP" altLang="en-US" sz="1050" dirty="0"/>
          </a:p>
        </p:txBody>
      </p:sp>
      <p:sp>
        <p:nvSpPr>
          <p:cNvPr id="3126" name="Text Box 59"/>
          <p:cNvSpPr txBox="1">
            <a:spLocks noChangeArrowheads="1"/>
          </p:cNvSpPr>
          <p:nvPr/>
        </p:nvSpPr>
        <p:spPr bwMode="auto">
          <a:xfrm>
            <a:off x="377825" y="2878138"/>
            <a:ext cx="3095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50000"/>
              </a:spcBef>
              <a:buFontTx/>
              <a:buNone/>
              <a:defRPr/>
            </a:pPr>
            <a:r>
              <a:rPr lang="ja-JP" altLang="en-US" sz="1800" b="1" dirty="0" smtClean="0">
                <a:solidFill>
                  <a:srgbClr val="FF0000"/>
                </a:solidFill>
                <a:effectLst>
                  <a:outerShdw blurRad="38100" dist="38100" dir="2700000" algn="tl">
                    <a:srgbClr val="000000">
                      <a:alpha val="43137"/>
                    </a:srgbClr>
                  </a:outerShdw>
                </a:effectLst>
                <a:ea typeface="AR PなごみＰＯＰ体04B" pitchFamily="50" charset="-128"/>
              </a:rPr>
              <a:t>目からウロコの雑学</a:t>
            </a:r>
          </a:p>
        </p:txBody>
      </p:sp>
      <p:sp>
        <p:nvSpPr>
          <p:cNvPr id="2" name="テキスト ボックス 65"/>
          <p:cNvSpPr txBox="1">
            <a:spLocks noChangeArrowheads="1"/>
          </p:cNvSpPr>
          <p:nvPr/>
        </p:nvSpPr>
        <p:spPr bwMode="auto">
          <a:xfrm>
            <a:off x="0" y="4062413"/>
            <a:ext cx="3924300" cy="239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t>・歯は骨が多少変化したものなので、医学的には虫歯</a:t>
            </a:r>
          </a:p>
          <a:p>
            <a:pPr eaLnBrk="1" hangingPunct="1">
              <a:spcBef>
                <a:spcPct val="0"/>
              </a:spcBef>
              <a:buFontTx/>
              <a:buNone/>
            </a:pPr>
            <a:r>
              <a:rPr lang="ja-JP" altLang="en-US" sz="1200" b="1"/>
              <a:t>　は骨折に分類されるらしい。</a:t>
            </a:r>
          </a:p>
          <a:p>
            <a:pPr eaLnBrk="1" hangingPunct="1">
              <a:spcBef>
                <a:spcPct val="0"/>
              </a:spcBef>
              <a:buFontTx/>
              <a:buNone/>
            </a:pPr>
            <a:r>
              <a:rPr lang="ja-JP" altLang="en-US" sz="1200" b="1"/>
              <a:t>・シンクロナイズド･スイミングの女性選手は、髪の毛を　</a:t>
            </a:r>
          </a:p>
          <a:p>
            <a:pPr eaLnBrk="1" hangingPunct="1">
              <a:spcBef>
                <a:spcPct val="0"/>
              </a:spcBef>
              <a:buFontTx/>
              <a:buNone/>
            </a:pPr>
            <a:r>
              <a:rPr lang="ja-JP" altLang="en-US" sz="1200" b="1"/>
              <a:t>　ゼラチンで固めている</a:t>
            </a:r>
          </a:p>
          <a:p>
            <a:pPr eaLnBrk="1" hangingPunct="1">
              <a:spcBef>
                <a:spcPct val="0"/>
              </a:spcBef>
              <a:buFontTx/>
              <a:buNone/>
            </a:pPr>
            <a:r>
              <a:rPr lang="ja-JP" altLang="en-US" sz="1200" b="1"/>
              <a:t>・ブタの体脂肪率は</a:t>
            </a:r>
            <a:r>
              <a:rPr lang="en-US" altLang="ja-JP" sz="1200" b="1"/>
              <a:t>14〜18</a:t>
            </a:r>
            <a:r>
              <a:rPr lang="ja-JP" altLang="en-US" sz="1200" b="1"/>
              <a:t>％程度。</a:t>
            </a:r>
          </a:p>
          <a:p>
            <a:pPr eaLnBrk="1" hangingPunct="1">
              <a:spcBef>
                <a:spcPct val="0"/>
              </a:spcBef>
              <a:buFontTx/>
              <a:buNone/>
            </a:pPr>
            <a:r>
              <a:rPr lang="ja-JP" altLang="en-US" sz="1200" b="1"/>
              <a:t>・アロンアルファはケガの傷口を塞ぐ用に作られた</a:t>
            </a:r>
          </a:p>
          <a:p>
            <a:pPr eaLnBrk="1" hangingPunct="1">
              <a:spcBef>
                <a:spcPct val="0"/>
              </a:spcBef>
              <a:buFontTx/>
              <a:buNone/>
            </a:pPr>
            <a:r>
              <a:rPr lang="ja-JP" altLang="en-US" sz="1200" b="1"/>
              <a:t>・人間は夢を見ているときに、いびきをかかない</a:t>
            </a:r>
          </a:p>
          <a:p>
            <a:pPr>
              <a:buFont typeface="Arial" panose="020B0604020202020204" pitchFamily="34" charset="0"/>
              <a:buNone/>
            </a:pPr>
            <a:r>
              <a:rPr lang="ja-JP" altLang="en-US" sz="1200" b="1"/>
              <a:t>・くしゃみが出そうになったら、すかさずカトちゃんぺをする</a:t>
            </a:r>
          </a:p>
          <a:p>
            <a:pPr>
              <a:buFont typeface="Arial" panose="020B0604020202020204" pitchFamily="34" charset="0"/>
              <a:buNone/>
            </a:pPr>
            <a:r>
              <a:rPr lang="ja-JP" altLang="en-US" sz="1200" b="1"/>
              <a:t>　そうすると鼻の下の神経が刺激され、脳からの命令が</a:t>
            </a:r>
          </a:p>
          <a:p>
            <a:pPr>
              <a:buFont typeface="Arial" panose="020B0604020202020204" pitchFamily="34" charset="0"/>
              <a:buNone/>
            </a:pPr>
            <a:r>
              <a:rPr lang="ja-JP" altLang="en-US" sz="1200" b="1"/>
              <a:t>　遮断して止まるらしい</a:t>
            </a:r>
          </a:p>
          <a:p>
            <a:pPr eaLnBrk="1" hangingPunct="1">
              <a:spcBef>
                <a:spcPct val="0"/>
              </a:spcBef>
              <a:buFontTx/>
              <a:buNone/>
            </a:pPr>
            <a:endParaRPr lang="ja-JP" altLang="en-US" sz="1200" b="1"/>
          </a:p>
          <a:p>
            <a:pPr eaLnBrk="1" hangingPunct="1">
              <a:spcBef>
                <a:spcPct val="0"/>
              </a:spcBef>
              <a:buFontTx/>
              <a:buNone/>
            </a:pPr>
            <a:endParaRPr lang="ja-JP" altLang="en-US" sz="1200" b="1"/>
          </a:p>
        </p:txBody>
      </p:sp>
      <p:pic>
        <p:nvPicPr>
          <p:cNvPr id="3127" name="Picture 57" descr="クリックすると新しいウィンドウで開きます"/>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35375" y="4149725"/>
            <a:ext cx="782638"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8" name="Picture 59" descr="kao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51275" y="5300663"/>
            <a:ext cx="541338"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29" name="テキスト ボックス 65"/>
          <p:cNvSpPr txBox="1">
            <a:spLocks noChangeArrowheads="1"/>
          </p:cNvSpPr>
          <p:nvPr/>
        </p:nvSpPr>
        <p:spPr bwMode="auto">
          <a:xfrm>
            <a:off x="0" y="3500438"/>
            <a:ext cx="4289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a:solidFill>
                  <a:srgbClr val="660066"/>
                </a:solidFill>
              </a:rPr>
              <a:t>今回は知っているようで知らない目から</a:t>
            </a:r>
            <a:endParaRPr lang="en-US" altLang="ja-JP" sz="1400" b="1">
              <a:solidFill>
                <a:srgbClr val="660066"/>
              </a:solidFill>
            </a:endParaRPr>
          </a:p>
          <a:p>
            <a:pPr eaLnBrk="1" hangingPunct="1">
              <a:spcBef>
                <a:spcPct val="0"/>
              </a:spcBef>
              <a:buFontTx/>
              <a:buNone/>
            </a:pPr>
            <a:r>
              <a:rPr lang="ja-JP" altLang="en-US" sz="1400" b="1">
                <a:solidFill>
                  <a:srgbClr val="660066"/>
                </a:solidFill>
              </a:rPr>
              <a:t>ウロコの雑学について皆さまにお伝えします</a:t>
            </a:r>
          </a:p>
        </p:txBody>
      </p:sp>
      <p:pic>
        <p:nvPicPr>
          <p:cNvPr id="3130" name="図 58"/>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211638" y="2076450"/>
            <a:ext cx="11620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1" name="図 62"/>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68275" y="2278063"/>
            <a:ext cx="309563"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2" name="図 62"/>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746250" y="2279650"/>
            <a:ext cx="309563"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図 64"/>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3140075" y="2216150"/>
            <a:ext cx="885825"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図 6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230438" y="2220913"/>
            <a:ext cx="8731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28575">
          <a:solidFill>
            <a:srgbClr val="00B050"/>
          </a:solidFill>
        </a:ln>
      </a:spPr>
      <a:bodyPr wrap="square" rtlCol="0" anchor="ctr">
        <a:spAutoFit/>
      </a:bodyPr>
      <a:lstStyle>
        <a:defPPr algn="ctr">
          <a:defRPr kumimoji="1" sz="1200" dirty="0" smtClean="0">
            <a:latin typeface="ＭＳ Ｐゴシック" pitchFamily="50" charset="-128"/>
            <a:ea typeface="ＭＳ Ｐゴシック" pitchFamily="50" charset="-128"/>
          </a:defRPr>
        </a:defPPr>
      </a:lstStyle>
    </a:spDef>
    <a:lnDef>
      <a:spPr>
        <a:ln>
          <a:solidFill>
            <a:schemeClr val="accent6">
              <a:lumMod val="50000"/>
            </a:schemeClr>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7646</TotalTime>
  <Words>335</Words>
  <Application>Microsoft Office PowerPoint</Application>
  <PresentationFormat>画面に合わせる (4:3)</PresentationFormat>
  <Paragraphs>41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Calibri</vt:lpstr>
      <vt:lpstr>ＭＳ Ｐゴシック</vt:lpstr>
      <vt:lpstr>Arial</vt:lpstr>
      <vt:lpstr>メイリオ</vt:lpstr>
      <vt:lpstr>AR PなごみＰＯＰ体04B</vt:lpstr>
      <vt:lpstr>Office テーマ</vt:lpstr>
      <vt:lpstr>PowerPoint プレゼンテーション</vt:lpstr>
    </vt:vector>
  </TitlesOfParts>
  <Company>UNITCOM 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HOMEVISIT001</dc:creator>
  <cp:lastModifiedBy>pc01</cp:lastModifiedBy>
  <cp:revision>522</cp:revision>
  <cp:lastPrinted>2016-09-14T04:07:44Z</cp:lastPrinted>
  <dcterms:created xsi:type="dcterms:W3CDTF">2014-12-24T02:17:28Z</dcterms:created>
  <dcterms:modified xsi:type="dcterms:W3CDTF">2016-09-14T04:13:25Z</dcterms:modified>
</cp:coreProperties>
</file>