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8" r:id="rId2"/>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A85E9D"/>
    <a:srgbClr val="FFFFFF"/>
    <a:srgbClr val="EFF6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4660"/>
  </p:normalViewPr>
  <p:slideViewPr>
    <p:cSldViewPr>
      <p:cViewPr varScale="1">
        <p:scale>
          <a:sx n="106" d="100"/>
          <a:sy n="106" d="100"/>
        </p:scale>
        <p:origin x="167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312" tIns="45654" rIns="91312" bIns="45654"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312" tIns="45654" rIns="91312" bIns="45654" rtlCol="0"/>
          <a:lstStyle>
            <a:lvl1pPr algn="r" eaLnBrk="1" fontAlgn="auto" hangingPunct="1">
              <a:spcBef>
                <a:spcPts val="0"/>
              </a:spcBef>
              <a:spcAft>
                <a:spcPts val="0"/>
              </a:spcAft>
              <a:defRPr sz="1200">
                <a:latin typeface="+mn-lt"/>
                <a:ea typeface="+mn-ea"/>
              </a:defRPr>
            </a:lvl1pPr>
          </a:lstStyle>
          <a:p>
            <a:pPr>
              <a:defRPr/>
            </a:pPr>
            <a:fld id="{835F3F5A-9203-4ABE-981D-8AA4F631DB2B}" type="datetimeFigureOut">
              <a:rPr lang="ja-JP" altLang="en-US"/>
              <a:pPr>
                <a:defRPr/>
              </a:pPr>
              <a:t>2016/7/15</a:t>
            </a:fld>
            <a:endParaRPr lang="ja-JP" altLang="en-US" dirty="0"/>
          </a:p>
        </p:txBody>
      </p:sp>
      <p:sp>
        <p:nvSpPr>
          <p:cNvPr id="4" name="スライド イメージ プレースホルダ 3"/>
          <p:cNvSpPr>
            <a:spLocks noGrp="1" noRot="1" noChangeAspect="1"/>
          </p:cNvSpPr>
          <p:nvPr>
            <p:ph type="sldImg" idx="2"/>
          </p:nvPr>
        </p:nvSpPr>
        <p:spPr>
          <a:xfrm>
            <a:off x="900113" y="739775"/>
            <a:ext cx="4937125" cy="3703638"/>
          </a:xfrm>
          <a:prstGeom prst="rect">
            <a:avLst/>
          </a:prstGeom>
          <a:noFill/>
          <a:ln w="12700">
            <a:solidFill>
              <a:prstClr val="black"/>
            </a:solidFill>
          </a:ln>
        </p:spPr>
        <p:txBody>
          <a:bodyPr vert="horz" lIns="91312" tIns="45654" rIns="91312" bIns="45654" rtlCol="0" anchor="ctr"/>
          <a:lstStyle/>
          <a:p>
            <a:pPr lvl="0"/>
            <a:endParaRPr lang="ja-JP" altLang="en-US" noProof="0" dirty="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312" tIns="45654" rIns="91312" bIns="45654"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312" tIns="45654" rIns="91312" bIns="45654"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wrap="square" lIns="91312" tIns="45654" rIns="91312" bIns="45654" numCol="1" anchor="b" anchorCtr="0" compatLnSpc="1">
            <a:prstTxWarp prst="textNoShape">
              <a:avLst/>
            </a:prstTxWarp>
          </a:bodyPr>
          <a:lstStyle>
            <a:lvl1pPr algn="r" eaLnBrk="1" hangingPunct="1">
              <a:defRPr sz="1200"/>
            </a:lvl1pPr>
          </a:lstStyle>
          <a:p>
            <a:pPr>
              <a:defRPr/>
            </a:pPr>
            <a:fld id="{7FD980BA-DA72-4CD2-AB03-EBA998282DE5}" type="slidenum">
              <a:rPr lang="ja-JP" altLang="en-US"/>
              <a:pPr>
                <a:defRPr/>
              </a:pPr>
              <a:t>‹#›</a:t>
            </a:fld>
            <a:endParaRPr lang="ja-JP" altLang="en-US"/>
          </a:p>
        </p:txBody>
      </p:sp>
    </p:spTree>
    <p:extLst>
      <p:ext uri="{BB962C8B-B14F-4D97-AF65-F5344CB8AC3E}">
        <p14:creationId xmlns:p14="http://schemas.microsoft.com/office/powerpoint/2010/main" val="40845121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D80AE3F1-0891-43CA-A0B0-496D3ADBCECF}" type="slidenum">
              <a:rPr lang="ja-JP" altLang="en-US" smtClean="0"/>
              <a:pPr>
                <a:spcBef>
                  <a:spcPct val="0"/>
                </a:spcBef>
              </a:pPr>
              <a:t>1</a:t>
            </a:fld>
            <a:endParaRPr lang="en-US" altLang="ja-JP" smtClean="0"/>
          </a:p>
        </p:txBody>
      </p:sp>
    </p:spTree>
    <p:extLst>
      <p:ext uri="{BB962C8B-B14F-4D97-AF65-F5344CB8AC3E}">
        <p14:creationId xmlns:p14="http://schemas.microsoft.com/office/powerpoint/2010/main" val="2786132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0C61732-3AB6-4706-AF57-6FF510E1EC39}" type="datetimeFigureOut">
              <a:rPr lang="ja-JP" altLang="en-US"/>
              <a:pPr>
                <a:defRPr/>
              </a:pPr>
              <a:t>2016/7/15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A411B43-0D40-4C9D-8334-82B23273261E}" type="slidenum">
              <a:rPr lang="ja-JP" altLang="en-US"/>
              <a:pPr>
                <a:defRPr/>
              </a:pPr>
              <a:t>‹#›</a:t>
            </a:fld>
            <a:endParaRPr lang="ja-JP" altLang="en-US"/>
          </a:p>
        </p:txBody>
      </p:sp>
    </p:spTree>
    <p:extLst>
      <p:ext uri="{BB962C8B-B14F-4D97-AF65-F5344CB8AC3E}">
        <p14:creationId xmlns:p14="http://schemas.microsoft.com/office/powerpoint/2010/main" val="308570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FF751EB-0BC7-4252-86C4-C499C33BBC4B}" type="datetimeFigureOut">
              <a:rPr lang="ja-JP" altLang="en-US"/>
              <a:pPr>
                <a:defRPr/>
              </a:pPr>
              <a:t>2016/7/15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8F0B524-A4BF-48A7-9E1C-3632BE5BF847}" type="slidenum">
              <a:rPr lang="ja-JP" altLang="en-US"/>
              <a:pPr>
                <a:defRPr/>
              </a:pPr>
              <a:t>‹#›</a:t>
            </a:fld>
            <a:endParaRPr lang="ja-JP" altLang="en-US"/>
          </a:p>
        </p:txBody>
      </p:sp>
    </p:spTree>
    <p:extLst>
      <p:ext uri="{BB962C8B-B14F-4D97-AF65-F5344CB8AC3E}">
        <p14:creationId xmlns:p14="http://schemas.microsoft.com/office/powerpoint/2010/main" val="2188336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B2221E1-3384-4E62-B511-E5B7C1610B62}" type="datetimeFigureOut">
              <a:rPr lang="ja-JP" altLang="en-US"/>
              <a:pPr>
                <a:defRPr/>
              </a:pPr>
              <a:t>2016/7/15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593F1D0-1C4D-43A5-B23E-CF99B9A39C0A}" type="slidenum">
              <a:rPr lang="ja-JP" altLang="en-US"/>
              <a:pPr>
                <a:defRPr/>
              </a:pPr>
              <a:t>‹#›</a:t>
            </a:fld>
            <a:endParaRPr lang="ja-JP" altLang="en-US"/>
          </a:p>
        </p:txBody>
      </p:sp>
    </p:spTree>
    <p:extLst>
      <p:ext uri="{BB962C8B-B14F-4D97-AF65-F5344CB8AC3E}">
        <p14:creationId xmlns:p14="http://schemas.microsoft.com/office/powerpoint/2010/main" val="161545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BFC66B8-A92A-4401-9C13-B76B99E09C6A}" type="datetimeFigureOut">
              <a:rPr lang="ja-JP" altLang="en-US"/>
              <a:pPr>
                <a:defRPr/>
              </a:pPr>
              <a:t>2016/7/15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86D2DDD-CFF1-43F9-A065-77D167CA8090}" type="slidenum">
              <a:rPr lang="ja-JP" altLang="en-US"/>
              <a:pPr>
                <a:defRPr/>
              </a:pPr>
              <a:t>‹#›</a:t>
            </a:fld>
            <a:endParaRPr lang="ja-JP" altLang="en-US"/>
          </a:p>
        </p:txBody>
      </p:sp>
    </p:spTree>
    <p:extLst>
      <p:ext uri="{BB962C8B-B14F-4D97-AF65-F5344CB8AC3E}">
        <p14:creationId xmlns:p14="http://schemas.microsoft.com/office/powerpoint/2010/main" val="373669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FA40B7F-E1A5-4E8C-9403-F7CD574CF6B0}" type="datetimeFigureOut">
              <a:rPr lang="ja-JP" altLang="en-US"/>
              <a:pPr>
                <a:defRPr/>
              </a:pPr>
              <a:t>2016/7/15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B880CD0-BA87-4C12-9C4D-E40816FD8EBB}" type="slidenum">
              <a:rPr lang="ja-JP" altLang="en-US"/>
              <a:pPr>
                <a:defRPr/>
              </a:pPr>
              <a:t>‹#›</a:t>
            </a:fld>
            <a:endParaRPr lang="ja-JP" altLang="en-US"/>
          </a:p>
        </p:txBody>
      </p:sp>
    </p:spTree>
    <p:extLst>
      <p:ext uri="{BB962C8B-B14F-4D97-AF65-F5344CB8AC3E}">
        <p14:creationId xmlns:p14="http://schemas.microsoft.com/office/powerpoint/2010/main" val="5561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3536AD21-1EB1-4E6D-B572-DC8AD4BEC0F5}" type="datetimeFigureOut">
              <a:rPr lang="ja-JP" altLang="en-US"/>
              <a:pPr>
                <a:defRPr/>
              </a:pPr>
              <a:t>2016/7/15</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E90F884-9ABC-4E1F-9997-5B57896E314A}" type="slidenum">
              <a:rPr lang="ja-JP" altLang="en-US"/>
              <a:pPr>
                <a:defRPr/>
              </a:pPr>
              <a:t>‹#›</a:t>
            </a:fld>
            <a:endParaRPr lang="ja-JP" altLang="en-US"/>
          </a:p>
        </p:txBody>
      </p:sp>
    </p:spTree>
    <p:extLst>
      <p:ext uri="{BB962C8B-B14F-4D97-AF65-F5344CB8AC3E}">
        <p14:creationId xmlns:p14="http://schemas.microsoft.com/office/powerpoint/2010/main" val="132251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4DFBF9D6-8A20-4BB2-AF6F-262D1E27CB67}" type="datetimeFigureOut">
              <a:rPr lang="ja-JP" altLang="en-US"/>
              <a:pPr>
                <a:defRPr/>
              </a:pPr>
              <a:t>2016/7/15</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E270616-6E3F-4372-B7EA-48CAD1E04C3F}" type="slidenum">
              <a:rPr lang="ja-JP" altLang="en-US"/>
              <a:pPr>
                <a:defRPr/>
              </a:pPr>
              <a:t>‹#›</a:t>
            </a:fld>
            <a:endParaRPr lang="ja-JP" altLang="en-US"/>
          </a:p>
        </p:txBody>
      </p:sp>
    </p:spTree>
    <p:extLst>
      <p:ext uri="{BB962C8B-B14F-4D97-AF65-F5344CB8AC3E}">
        <p14:creationId xmlns:p14="http://schemas.microsoft.com/office/powerpoint/2010/main" val="3229665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D4737FC8-C23F-4D38-BE4C-909F3EA9D11B}" type="datetimeFigureOut">
              <a:rPr lang="ja-JP" altLang="en-US"/>
              <a:pPr>
                <a:defRPr/>
              </a:pPr>
              <a:t>2016/7/15</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B2DBDAF7-800B-4EE8-9064-68D5E1592774}" type="slidenum">
              <a:rPr lang="ja-JP" altLang="en-US"/>
              <a:pPr>
                <a:defRPr/>
              </a:pPr>
              <a:t>‹#›</a:t>
            </a:fld>
            <a:endParaRPr lang="ja-JP" altLang="en-US"/>
          </a:p>
        </p:txBody>
      </p:sp>
    </p:spTree>
    <p:extLst>
      <p:ext uri="{BB962C8B-B14F-4D97-AF65-F5344CB8AC3E}">
        <p14:creationId xmlns:p14="http://schemas.microsoft.com/office/powerpoint/2010/main" val="250018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DBCF046-2797-454A-BEE9-B206C12E957C}" type="datetimeFigureOut">
              <a:rPr lang="ja-JP" altLang="en-US"/>
              <a:pPr>
                <a:defRPr/>
              </a:pPr>
              <a:t>2016/7/15</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134DBB05-2214-4012-8C5D-ECE4D8D6B697}" type="slidenum">
              <a:rPr lang="ja-JP" altLang="en-US"/>
              <a:pPr>
                <a:defRPr/>
              </a:pPr>
              <a:t>‹#›</a:t>
            </a:fld>
            <a:endParaRPr lang="ja-JP" altLang="en-US"/>
          </a:p>
        </p:txBody>
      </p:sp>
    </p:spTree>
    <p:extLst>
      <p:ext uri="{BB962C8B-B14F-4D97-AF65-F5344CB8AC3E}">
        <p14:creationId xmlns:p14="http://schemas.microsoft.com/office/powerpoint/2010/main" val="451715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E387391-23C9-4AE5-BD91-719DFF5F143A}" type="datetimeFigureOut">
              <a:rPr lang="ja-JP" altLang="en-US"/>
              <a:pPr>
                <a:defRPr/>
              </a:pPr>
              <a:t>2016/7/15</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89FE4CA-9FA7-4073-AB8F-A112F1B62F63}" type="slidenum">
              <a:rPr lang="ja-JP" altLang="en-US"/>
              <a:pPr>
                <a:defRPr/>
              </a:pPr>
              <a:t>‹#›</a:t>
            </a:fld>
            <a:endParaRPr lang="ja-JP" altLang="en-US"/>
          </a:p>
        </p:txBody>
      </p:sp>
    </p:spTree>
    <p:extLst>
      <p:ext uri="{BB962C8B-B14F-4D97-AF65-F5344CB8AC3E}">
        <p14:creationId xmlns:p14="http://schemas.microsoft.com/office/powerpoint/2010/main" val="1029519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EEEEC4F-41D3-4BA8-8828-AC27B1D0D0A0}" type="datetimeFigureOut">
              <a:rPr lang="ja-JP" altLang="en-US"/>
              <a:pPr>
                <a:defRPr/>
              </a:pPr>
              <a:t>2016/7/15</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4961BA6-C54B-4D89-B0B5-85757BE4B3F9}" type="slidenum">
              <a:rPr lang="ja-JP" altLang="en-US"/>
              <a:pPr>
                <a:defRPr/>
              </a:pPr>
              <a:t>‹#›</a:t>
            </a:fld>
            <a:endParaRPr lang="ja-JP" altLang="en-US"/>
          </a:p>
        </p:txBody>
      </p:sp>
    </p:spTree>
    <p:extLst>
      <p:ext uri="{BB962C8B-B14F-4D97-AF65-F5344CB8AC3E}">
        <p14:creationId xmlns:p14="http://schemas.microsoft.com/office/powerpoint/2010/main" val="1411740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524EA0CA-0CE2-4160-8649-0B2104DABE35}" type="datetimeFigureOut">
              <a:rPr lang="ja-JP" altLang="en-US"/>
              <a:pPr>
                <a:defRPr/>
              </a:pPr>
              <a:t>2016/7/15</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0C735D2-7468-4BE9-AB8D-111BF1FAB01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hyperlink" Target="http://jp.f1016.mail.yahoo.co.jp/ya/download?mid=2_0_0_1_6216456_AGSWT7cAAJwhUvrnoQAJWheWxjg&amp;pid=2&amp;fid=Inbox&amp;inline=1" TargetMode="External"/><Relationship Id="rId12"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jpe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熱中症を予防する"/>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194" y="1208088"/>
            <a:ext cx="3417887" cy="11749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図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15063" y="3535363"/>
            <a:ext cx="1555750" cy="103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図 69" descr="C:\Users\pc01\Documents\杉浦\IMG_0322.JPG"/>
          <p:cNvPicPr>
            <a:picLocks noChangeAspect="1" noChangeArrowheads="1"/>
          </p:cNvPicPr>
          <p:nvPr/>
        </p:nvPicPr>
        <p:blipFill>
          <a:blip r:embed="rId5">
            <a:extLst>
              <a:ext uri="{28A0092B-C50C-407E-A947-70E740481C1C}">
                <a14:useLocalDpi xmlns:a14="http://schemas.microsoft.com/office/drawing/2010/main" val="0"/>
              </a:ext>
            </a:extLst>
          </a:blip>
          <a:srcRect l="51125" t="37965" r="3516" b="25885"/>
          <a:stretch>
            <a:fillRect/>
          </a:stretch>
        </p:blipFill>
        <p:spPr bwMode="auto">
          <a:xfrm>
            <a:off x="4541838" y="3175000"/>
            <a:ext cx="8540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テキスト ボックス 68"/>
          <p:cNvSpPr txBox="1"/>
          <p:nvPr/>
        </p:nvSpPr>
        <p:spPr>
          <a:xfrm>
            <a:off x="76200" y="657225"/>
            <a:ext cx="5441950" cy="646331"/>
          </a:xfrm>
          <a:prstGeom prst="rect">
            <a:avLst/>
          </a:prstGeom>
          <a:noFill/>
        </p:spPr>
        <p:txBody>
          <a:bodyPr wrap="square">
            <a:spAutoFit/>
          </a:bodyPr>
          <a:lstStyle/>
          <a:p>
            <a:pPr eaLnBrk="1" fontAlgn="auto" hangingPunct="1">
              <a:spcBef>
                <a:spcPts val="0"/>
              </a:spcBef>
              <a:spcAft>
                <a:spcPts val="0"/>
              </a:spcAft>
              <a:defRPr/>
            </a:pPr>
            <a:r>
              <a:rPr lang="ja-JP" altLang="en-US" sz="1200" dirty="0">
                <a:latin typeface="+mn-ea"/>
                <a:ea typeface="+mn-ea"/>
              </a:rPr>
              <a:t>本格的に暑い日が続いていますが、皆さまお元気でしょうか</a:t>
            </a:r>
            <a:r>
              <a:rPr lang="ja-JP" altLang="en-US" sz="1200" dirty="0" smtClean="0">
                <a:latin typeface="+mn-ea"/>
                <a:ea typeface="+mn-ea"/>
              </a:rPr>
              <a:t>。暑さ</a:t>
            </a:r>
            <a:r>
              <a:rPr lang="ja-JP" altLang="en-US" sz="1200" dirty="0">
                <a:latin typeface="+mn-ea"/>
                <a:ea typeface="+mn-ea"/>
              </a:rPr>
              <a:t>対策はできていますでしょうか。今後</a:t>
            </a:r>
            <a:r>
              <a:rPr lang="ja-JP" altLang="en-US" sz="1200" dirty="0" smtClean="0">
                <a:latin typeface="+mn-ea"/>
                <a:ea typeface="+mn-ea"/>
              </a:rPr>
              <a:t>もさらに猛暑が続く</a:t>
            </a:r>
            <a:r>
              <a:rPr lang="ja-JP" altLang="en-US" sz="1200" dirty="0">
                <a:latin typeface="+mn-ea"/>
                <a:ea typeface="+mn-ea"/>
              </a:rPr>
              <a:t>と思われますので熱中症にならないように気をつけてください</a:t>
            </a:r>
            <a:r>
              <a:rPr lang="ja-JP" altLang="en-US" sz="1200" dirty="0" smtClean="0">
                <a:latin typeface="+mn-ea"/>
                <a:ea typeface="+mn-ea"/>
              </a:rPr>
              <a:t>。熱中症を予防するにはどうしたらよいか？</a:t>
            </a:r>
            <a:endParaRPr lang="en-US" altLang="ja-JP" sz="1200" dirty="0" smtClean="0">
              <a:latin typeface="+mn-ea"/>
              <a:ea typeface="+mn-ea"/>
            </a:endParaRPr>
          </a:p>
        </p:txBody>
      </p:sp>
      <p:sp>
        <p:nvSpPr>
          <p:cNvPr id="3077" name="正方形/長方形 63"/>
          <p:cNvSpPr>
            <a:spLocks noChangeArrowheads="1"/>
          </p:cNvSpPr>
          <p:nvPr/>
        </p:nvSpPr>
        <p:spPr bwMode="auto">
          <a:xfrm>
            <a:off x="153988" y="3182938"/>
            <a:ext cx="30241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solidFill>
                  <a:srgbClr val="000000"/>
                </a:solidFill>
              </a:rPr>
              <a:t>健康意識が高い、趣味が筋トレの杉浦です</a:t>
            </a:r>
            <a:endParaRPr lang="en-US" altLang="ja-JP" sz="1200" b="1">
              <a:solidFill>
                <a:srgbClr val="000000"/>
              </a:solidFill>
            </a:endParaRPr>
          </a:p>
        </p:txBody>
      </p:sp>
      <p:sp>
        <p:nvSpPr>
          <p:cNvPr id="82" name="雲形吹き出し 81"/>
          <p:cNvSpPr/>
          <p:nvPr/>
        </p:nvSpPr>
        <p:spPr>
          <a:xfrm>
            <a:off x="5518150" y="2867025"/>
            <a:ext cx="1527175" cy="615950"/>
          </a:xfrm>
          <a:prstGeom prst="cloudCallout">
            <a:avLst>
              <a:gd name="adj1" fmla="val -71777"/>
              <a:gd name="adj2" fmla="val 25168"/>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2" name="正方形/長方形 31"/>
          <p:cNvSpPr/>
          <p:nvPr/>
        </p:nvSpPr>
        <p:spPr>
          <a:xfrm>
            <a:off x="4763" y="639763"/>
            <a:ext cx="5518150" cy="21955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80" name="図 3" descr="H:\スター付き画像\WAKABA.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500" y="217488"/>
            <a:ext cx="4032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正方形/長方形 4"/>
          <p:cNvSpPr/>
          <p:nvPr/>
        </p:nvSpPr>
        <p:spPr>
          <a:xfrm>
            <a:off x="2411760" y="0"/>
            <a:ext cx="7260178" cy="646331"/>
          </a:xfrm>
          <a:prstGeom prst="rect">
            <a:avLst/>
          </a:prstGeom>
          <a:noFill/>
        </p:spPr>
        <p:txBody>
          <a:bodyPr>
            <a:spAutoFit/>
          </a:bodyPr>
          <a:lstStyle/>
          <a:p>
            <a:pPr eaLnBrk="1" fontAlgn="auto" hangingPunct="1">
              <a:spcBef>
                <a:spcPts val="0"/>
              </a:spcBef>
              <a:spcAft>
                <a:spcPts val="0"/>
              </a:spcAft>
              <a:defRPr/>
            </a:pPr>
            <a:r>
              <a:rPr lang="ja-JP" altLang="en-US"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訪問リハビリ通信  第</a:t>
            </a:r>
            <a:r>
              <a:rPr lang="en-US" altLang="ja-JP"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40</a:t>
            </a:r>
            <a:r>
              <a:rPr lang="ja-JP" altLang="en-US"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号（</a:t>
            </a:r>
            <a:r>
              <a:rPr lang="en-US" altLang="ja-JP"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7</a:t>
            </a:r>
            <a:r>
              <a:rPr lang="ja-JP" altLang="en-US"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rPr>
              <a:t>月）</a:t>
            </a:r>
            <a:endParaRPr lang="en-US" altLang="ja-JP" sz="3600" dirty="0">
              <a:ln w="6350">
                <a:solidFill>
                  <a:schemeClr val="tx1"/>
                </a:solidFill>
                <a:prstDash val="solid"/>
              </a:ln>
              <a:solidFill>
                <a:srgbClr val="FF0000"/>
              </a:solidFill>
              <a:effectLst>
                <a:outerShdw blurRad="38100" dist="32000" dir="5400000" algn="tl">
                  <a:srgbClr val="000000">
                    <a:alpha val="30000"/>
                  </a:srgbClr>
                </a:outerShdw>
              </a:effectLst>
              <a:latin typeface="HGPｺﾞｼｯｸE" pitchFamily="50" charset="-128"/>
              <a:ea typeface="HGPｺﾞｼｯｸE" pitchFamily="50" charset="-128"/>
            </a:endParaRPr>
          </a:p>
        </p:txBody>
      </p:sp>
      <p:sp>
        <p:nvSpPr>
          <p:cNvPr id="3082" name="テキスト ボックス 35"/>
          <p:cNvSpPr txBox="1">
            <a:spLocks noChangeArrowheads="1"/>
          </p:cNvSpPr>
          <p:nvPr/>
        </p:nvSpPr>
        <p:spPr bwMode="auto">
          <a:xfrm>
            <a:off x="4140200" y="6299200"/>
            <a:ext cx="34718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b="1" dirty="0">
                <a:latin typeface="メイリオ" panose="020B0604030504040204" pitchFamily="50" charset="-128"/>
                <a:ea typeface="メイリオ" panose="020B0604030504040204" pitchFamily="50" charset="-128"/>
              </a:rPr>
              <a:t>発行　平成</a:t>
            </a:r>
            <a:r>
              <a:rPr lang="en-US" altLang="ja-JP" sz="1000" b="1" dirty="0">
                <a:latin typeface="メイリオ" panose="020B0604030504040204" pitchFamily="50" charset="-128"/>
                <a:ea typeface="メイリオ" panose="020B0604030504040204" pitchFamily="50" charset="-128"/>
              </a:rPr>
              <a:t>28</a:t>
            </a:r>
            <a:r>
              <a:rPr lang="ja-JP" altLang="en-US" sz="1000" b="1" dirty="0" smtClean="0">
                <a:latin typeface="メイリオ" panose="020B0604030504040204" pitchFamily="50" charset="-128"/>
                <a:ea typeface="メイリオ" panose="020B0604030504040204" pitchFamily="50" charset="-128"/>
              </a:rPr>
              <a:t>年</a:t>
            </a:r>
            <a:r>
              <a:rPr lang="en-US" altLang="ja-JP" sz="1000" b="1" dirty="0">
                <a:latin typeface="メイリオ" panose="020B0604030504040204" pitchFamily="50" charset="-128"/>
                <a:ea typeface="メイリオ" panose="020B0604030504040204" pitchFamily="50" charset="-128"/>
              </a:rPr>
              <a:t>7</a:t>
            </a:r>
            <a:r>
              <a:rPr lang="ja-JP" altLang="en-US" sz="1000" b="1" dirty="0" smtClean="0">
                <a:latin typeface="メイリオ" panose="020B0604030504040204" pitchFamily="50" charset="-128"/>
                <a:ea typeface="メイリオ" panose="020B0604030504040204" pitchFamily="50" charset="-128"/>
              </a:rPr>
              <a:t>月</a:t>
            </a:r>
            <a:r>
              <a:rPr lang="en-US" altLang="ja-JP" sz="1000" b="1" dirty="0">
                <a:latin typeface="メイリオ" panose="020B0604030504040204" pitchFamily="50" charset="-128"/>
                <a:ea typeface="メイリオ" panose="020B0604030504040204" pitchFamily="50" charset="-128"/>
              </a:rPr>
              <a:t>14</a:t>
            </a:r>
            <a:r>
              <a:rPr lang="ja-JP" altLang="en-US" sz="1000" b="1" dirty="0" smtClean="0">
                <a:latin typeface="メイリオ" panose="020B0604030504040204" pitchFamily="50" charset="-128"/>
                <a:ea typeface="メイリオ" panose="020B0604030504040204" pitchFamily="50" charset="-128"/>
              </a:rPr>
              <a:t>日</a:t>
            </a:r>
            <a:endParaRPr lang="ja-JP" altLang="en-US" sz="1000" b="1" dirty="0">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4143375" y="6472238"/>
            <a:ext cx="5127625" cy="415925"/>
          </a:xfrm>
          <a:prstGeom prst="rect">
            <a:avLst/>
          </a:prstGeom>
          <a:noFill/>
        </p:spPr>
        <p:txBody>
          <a:bodyPr>
            <a:spAutoFit/>
          </a:bodyPr>
          <a:lstStyle/>
          <a:p>
            <a:pPr eaLnBrk="1" fontAlgn="auto" hangingPunct="1">
              <a:spcBef>
                <a:spcPts val="0"/>
              </a:spcBef>
              <a:spcAft>
                <a:spcPts val="0"/>
              </a:spcAf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発行者　生協わかばの里介護老人保健施設訪問リハビリ　</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auto" hangingPunct="1">
              <a:spcBef>
                <a:spcPts val="0"/>
              </a:spcBef>
              <a:spcAft>
                <a:spcPts val="0"/>
              </a:spcAf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編集担当　杉浦　（名古屋市北区城東町</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5-114</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err="1">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052-914-4121</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5" name="正方形/長方形 44"/>
          <p:cNvSpPr/>
          <p:nvPr/>
        </p:nvSpPr>
        <p:spPr>
          <a:xfrm>
            <a:off x="0" y="2852738"/>
            <a:ext cx="4462463" cy="343852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9" name="正方形/長方形 78"/>
          <p:cNvSpPr/>
          <p:nvPr/>
        </p:nvSpPr>
        <p:spPr>
          <a:xfrm>
            <a:off x="4465638" y="2862263"/>
            <a:ext cx="4676775" cy="34226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dirty="0"/>
              <a:t>　</a:t>
            </a:r>
          </a:p>
        </p:txBody>
      </p:sp>
      <p:sp>
        <p:nvSpPr>
          <p:cNvPr id="3086" name="テキスト ボックス 87"/>
          <p:cNvSpPr txBox="1">
            <a:spLocks noChangeArrowheads="1"/>
          </p:cNvSpPr>
          <p:nvPr/>
        </p:nvSpPr>
        <p:spPr bwMode="auto">
          <a:xfrm>
            <a:off x="5530850" y="2976563"/>
            <a:ext cx="251936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100" b="1">
                <a:latin typeface="メイリオ" panose="020B0604030504040204" pitchFamily="50" charset="-128"/>
                <a:ea typeface="メイリオ" panose="020B0604030504040204" pitchFamily="50" charset="-128"/>
              </a:rPr>
              <a:t>　　いつも笑顔の　</a:t>
            </a:r>
            <a:endParaRPr lang="en-US" altLang="ja-JP" sz="1100" b="1">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100" b="1">
                <a:latin typeface="メイリオ" panose="020B0604030504040204" pitchFamily="50" charset="-128"/>
                <a:ea typeface="メイリオ" panose="020B0604030504040204" pitchFamily="50" charset="-128"/>
              </a:rPr>
              <a:t>       宮田です</a:t>
            </a:r>
            <a:r>
              <a:rPr lang="en-US" altLang="ja-JP" sz="1100" b="1">
                <a:latin typeface="メイリオ" panose="020B0604030504040204" pitchFamily="50" charset="-128"/>
                <a:ea typeface="メイリオ" panose="020B0604030504040204" pitchFamily="50" charset="-128"/>
              </a:rPr>
              <a:t>!!</a:t>
            </a:r>
          </a:p>
        </p:txBody>
      </p:sp>
      <p:sp>
        <p:nvSpPr>
          <p:cNvPr id="84" name="テキスト ボックス 83"/>
          <p:cNvSpPr txBox="1"/>
          <p:nvPr/>
        </p:nvSpPr>
        <p:spPr>
          <a:xfrm>
            <a:off x="6332538" y="1711325"/>
            <a:ext cx="2790825" cy="260350"/>
          </a:xfrm>
          <a:prstGeom prst="rect">
            <a:avLst/>
          </a:prstGeom>
          <a:noFill/>
        </p:spPr>
        <p:txBody>
          <a:bodyPr>
            <a:spAutoFit/>
          </a:bodyPr>
          <a:lstStyle/>
          <a:p>
            <a:pPr eaLnBrk="1" fontAlgn="auto" hangingPunct="1">
              <a:spcBef>
                <a:spcPts val="0"/>
              </a:spcBef>
              <a:spcAft>
                <a:spcPts val="0"/>
              </a:spcAft>
              <a:defRPr/>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土日・祝日はお休みです</a:t>
            </a:r>
          </a:p>
        </p:txBody>
      </p:sp>
      <p:sp>
        <p:nvSpPr>
          <p:cNvPr id="3088" name="正方形/長方形 62"/>
          <p:cNvSpPr>
            <a:spLocks noChangeArrowheads="1"/>
          </p:cNvSpPr>
          <p:nvPr/>
        </p:nvSpPr>
        <p:spPr bwMode="auto">
          <a:xfrm>
            <a:off x="0" y="6396038"/>
            <a:ext cx="44275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solidFill>
                  <a:srgbClr val="FF0000"/>
                </a:solidFill>
                <a:latin typeface="メイリオ" panose="020B0604030504040204" pitchFamily="50" charset="-128"/>
                <a:ea typeface="メイリオ" panose="020B0604030504040204" pitchFamily="50" charset="-128"/>
              </a:rPr>
              <a:t>無料で訪問リハ説明できます。北区周辺であれば可能です。</a:t>
            </a:r>
            <a:endParaRPr lang="en-US" altLang="ja-JP" sz="1200" b="1">
              <a:solidFill>
                <a:srgbClr val="FF0000"/>
              </a:solidFill>
              <a:latin typeface="メイリオ" panose="020B0604030504040204" pitchFamily="50" charset="-128"/>
              <a:ea typeface="メイリオ" panose="020B0604030504040204" pitchFamily="50" charset="-128"/>
            </a:endParaRPr>
          </a:p>
          <a:p>
            <a:pPr eaLnBrk="1" hangingPunct="1">
              <a:spcBef>
                <a:spcPct val="0"/>
              </a:spcBef>
              <a:buFontTx/>
              <a:buNone/>
            </a:pPr>
            <a:r>
              <a:rPr lang="en-US" altLang="ja-JP" sz="1200" b="1">
                <a:solidFill>
                  <a:srgbClr val="FF0000"/>
                </a:solidFill>
                <a:latin typeface="メイリオ" panose="020B0604030504040204" pitchFamily="50" charset="-128"/>
                <a:ea typeface="メイリオ" panose="020B0604030504040204" pitchFamily="50" charset="-128"/>
              </a:rPr>
              <a:t>070-5585-5059</a:t>
            </a:r>
            <a:r>
              <a:rPr lang="ja-JP" altLang="en-US" sz="1200" b="1">
                <a:solidFill>
                  <a:srgbClr val="FF0000"/>
                </a:solidFill>
                <a:latin typeface="メイリオ" panose="020B0604030504040204" pitchFamily="50" charset="-128"/>
                <a:ea typeface="メイリオ" panose="020B0604030504040204" pitchFamily="50" charset="-128"/>
              </a:rPr>
              <a:t>（宮田）　</a:t>
            </a:r>
            <a:r>
              <a:rPr lang="en-US" altLang="ja-JP" sz="1200" b="1">
                <a:solidFill>
                  <a:srgbClr val="FF0000"/>
                </a:solidFill>
                <a:latin typeface="メイリオ" panose="020B0604030504040204" pitchFamily="50" charset="-128"/>
                <a:ea typeface="メイリオ" panose="020B0604030504040204" pitchFamily="50" charset="-128"/>
              </a:rPr>
              <a:t>070-5586-0059</a:t>
            </a:r>
            <a:r>
              <a:rPr lang="ja-JP" altLang="en-US" sz="1200" b="1">
                <a:solidFill>
                  <a:srgbClr val="FF0000"/>
                </a:solidFill>
                <a:latin typeface="メイリオ" panose="020B0604030504040204" pitchFamily="50" charset="-128"/>
                <a:ea typeface="メイリオ" panose="020B0604030504040204" pitchFamily="50" charset="-128"/>
              </a:rPr>
              <a:t>（杉浦）</a:t>
            </a:r>
            <a:endParaRPr lang="en-US" altLang="ja-JP" sz="1200" b="1">
              <a:solidFill>
                <a:srgbClr val="FF0000"/>
              </a:solidFill>
              <a:latin typeface="メイリオ" panose="020B0604030504040204" pitchFamily="50" charset="-128"/>
              <a:ea typeface="メイリオ" panose="020B0604030504040204" pitchFamily="50" charset="-128"/>
            </a:endParaRPr>
          </a:p>
        </p:txBody>
      </p:sp>
      <p:sp>
        <p:nvSpPr>
          <p:cNvPr id="3089" name="AutoShape 4" descr="http://jp.f1016.mail.yahoo.co.jp/ya/download?mid=2_0_0_1_6216456_AGSWT7cAAJwhUvrnoQAJWheWxjg&amp;pid=2&amp;fid=Inbox&amp;inline=1"/>
          <p:cNvSpPr>
            <a:spLocks noChangeAspect="1" noChangeArrowheads="1"/>
          </p:cNvSpPr>
          <p:nvPr/>
        </p:nvSpPr>
        <p:spPr bwMode="auto">
          <a:xfrm>
            <a:off x="0" y="0"/>
            <a:ext cx="11477625" cy="645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a:t>
            </a:r>
          </a:p>
          <a:p>
            <a:pPr eaLnBrk="1" hangingPunct="1">
              <a:spcBef>
                <a:spcPct val="0"/>
              </a:spcBef>
              <a:buFontTx/>
              <a:buNone/>
            </a:pPr>
            <a:endParaRPr lang="ja-JP" altLang="en-US" sz="1800"/>
          </a:p>
        </p:txBody>
      </p:sp>
      <p:sp>
        <p:nvSpPr>
          <p:cNvPr id="3090" name="AutoShape 6" descr="CAM00144.jpg">
            <a:hlinkClick r:id="rId7"/>
          </p:cNvPr>
          <p:cNvSpPr>
            <a:spLocks noChangeAspect="1" noChangeArrowheads="1"/>
          </p:cNvSpPr>
          <p:nvPr/>
        </p:nvSpPr>
        <p:spPr bwMode="auto">
          <a:xfrm>
            <a:off x="875665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1" name="AutoShape 2" descr="http://jp.f1016.mail.yahoo.co.jp/ya/download?mid=2_0_0_1_7443265_AGWWT7cAAJTDU2mozQjp82pzrmc&amp;pid=2&amp;fid=Inbox&amp;inline=1"/>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2" name="AutoShape 8" descr="http://jp.f1016.mail.yahoo.co.jp/ya/download?mid=2_0_0_1_7443265_AGWWT7cAAJTDU2mozQjp82pzrmc&amp;pid=3&amp;fid=Inbox&amp;inline=1"/>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3" name="AutoShape 2" descr="http://wakariyasui.net/headergazou/wp-content/uploads/2013/02/32fed66e2709f4da35abb63dc7c930d8-300x300.png"/>
          <p:cNvSpPr>
            <a:spLocks noChangeAspect="1" noChangeArrowheads="1"/>
          </p:cNvSpPr>
          <p:nvPr/>
        </p:nvSpPr>
        <p:spPr bwMode="auto">
          <a:xfrm>
            <a:off x="44434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4" name="AutoShape 4" descr="http://wakariyasui.net/headergazou/wp-content/uploads/2013/02/32fed66e2709f4da35abb63dc7c930d8-300x300.png"/>
          <p:cNvSpPr>
            <a:spLocks noChangeAspect="1" noChangeArrowheads="1"/>
          </p:cNvSpPr>
          <p:nvPr/>
        </p:nvSpPr>
        <p:spPr bwMode="auto">
          <a:xfrm>
            <a:off x="44434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5" name="AutoShape 6" descr="http://wakariyasui.net/headergazou/wp-content/uploads/2013/02/32fed66e2709f4da35abb63dc7c930d8-300x300.png"/>
          <p:cNvSpPr>
            <a:spLocks noChangeAspect="1" noChangeArrowheads="1"/>
          </p:cNvSpPr>
          <p:nvPr/>
        </p:nvSpPr>
        <p:spPr bwMode="auto">
          <a:xfrm>
            <a:off x="44434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6" name="AutoShape 8" descr="http://t.pimg.jp/005/370/770/1/5370770.jpg"/>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7" name="AutoShape 10" descr="http://t.pimg.jp/005/370/770/1/5370770.jpg"/>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8" name="AutoShape 2" descr="http://ts1.mm.bing.net/th?&amp;id=HN.608029840276721314&amp;w=300&amp;h=300&amp;c=0&amp;pid=1.9&amp;rs=0&amp;p=0"/>
          <p:cNvSpPr>
            <a:spLocks noChangeAspect="1" noChangeArrowheads="1"/>
          </p:cNvSpPr>
          <p:nvPr/>
        </p:nvSpPr>
        <p:spPr bwMode="auto">
          <a:xfrm>
            <a:off x="6350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9" name="AutoShape 4" descr="http://ts1.mm.bing.net/th?&amp;id=HN.608029840276721314&amp;w=300&amp;h=300&amp;c=0&amp;pid=1.9&amp;rs=0&amp;p=0"/>
          <p:cNvSpPr>
            <a:spLocks noChangeAspect="1" noChangeArrowheads="1"/>
          </p:cNvSpPr>
          <p:nvPr/>
        </p:nvSpPr>
        <p:spPr bwMode="auto">
          <a:xfrm>
            <a:off x="6350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00" name="AutoShape 6" descr="http://lohas.nicoseiga.jp/thumb/2314071i?"/>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01" name="AutoShape 8" descr="http://stat.ameba.jp/user_images/20110614/01/ko-matsu/59/a9/j/t02200326_0394058311289486980.jpg"/>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02" name="正方形/長方形 91"/>
          <p:cNvSpPr>
            <a:spLocks noChangeArrowheads="1"/>
          </p:cNvSpPr>
          <p:nvPr/>
        </p:nvSpPr>
        <p:spPr bwMode="auto">
          <a:xfrm>
            <a:off x="292100" y="50800"/>
            <a:ext cx="56784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000000"/>
                </a:solidFill>
                <a:latin typeface="メイリオ" panose="020B0604030504040204" pitchFamily="50" charset="-128"/>
                <a:ea typeface="メイリオ" panose="020B0604030504040204" pitchFamily="50" charset="-128"/>
              </a:rPr>
              <a:t>名古屋市北区にあります</a:t>
            </a:r>
            <a:endParaRPr lang="en-US" altLang="ja-JP" sz="1400">
              <a:solidFill>
                <a:srgbClr val="000000"/>
              </a:solidFill>
              <a:latin typeface="メイリオ" panose="020B0604030504040204" pitchFamily="50" charset="-128"/>
              <a:ea typeface="メイリオ" panose="020B0604030504040204" pitchFamily="50" charset="-128"/>
            </a:endParaRPr>
          </a:p>
        </p:txBody>
      </p:sp>
      <p:pic>
        <p:nvPicPr>
          <p:cNvPr id="3103" name="Picture 2" descr="\\LS-WXLCA0\Share\わかばーど他イラスト\わかばの里文字3.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5925" y="247650"/>
            <a:ext cx="184150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4" name="AutoShape 5" descr="http://u1.m3q.jp/upload/2013/7/31/m_2013-7-31_41552c608794ba55c938bc0d24747a1c.jpg"/>
          <p:cNvSpPr>
            <a:spLocks noChangeAspect="1" noChangeArrowheads="1"/>
          </p:cNvSpPr>
          <p:nvPr/>
        </p:nvSpPr>
        <p:spPr bwMode="auto">
          <a:xfrm>
            <a:off x="120650" y="-47148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05" name="AutoShape 6" descr="http://u1.m3q.jp/upload/2013/7/31/m_2013-7-31_780efa8ecdf1736ca0181abf5f348161.jpg"/>
          <p:cNvSpPr>
            <a:spLocks noChangeAspect="1" noChangeArrowheads="1"/>
          </p:cNvSpPr>
          <p:nvPr/>
        </p:nvSpPr>
        <p:spPr bwMode="auto">
          <a:xfrm>
            <a:off x="120650" y="18748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メイリオ" panose="020B0604030504040204" pitchFamily="50" charset="-128"/>
              <a:ea typeface="メイリオ" panose="020B0604030504040204" pitchFamily="50" charset="-128"/>
            </a:endParaRPr>
          </a:p>
        </p:txBody>
      </p:sp>
      <p:sp>
        <p:nvSpPr>
          <p:cNvPr id="85" name="正方形/長方形 84"/>
          <p:cNvSpPr/>
          <p:nvPr/>
        </p:nvSpPr>
        <p:spPr>
          <a:xfrm>
            <a:off x="5549900" y="644525"/>
            <a:ext cx="3573463" cy="2190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pic>
        <p:nvPicPr>
          <p:cNvPr id="310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70275" y="2860675"/>
            <a:ext cx="8953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角丸四角形吹き出し 53"/>
          <p:cNvSpPr>
            <a:spLocks noChangeArrowheads="1"/>
          </p:cNvSpPr>
          <p:nvPr/>
        </p:nvSpPr>
        <p:spPr bwMode="auto">
          <a:xfrm>
            <a:off x="179388" y="3213100"/>
            <a:ext cx="2906712" cy="215900"/>
          </a:xfrm>
          <a:prstGeom prst="wedgeRoundRectCallout">
            <a:avLst>
              <a:gd name="adj1" fmla="val 68787"/>
              <a:gd name="adj2" fmla="val 69852"/>
              <a:gd name="adj3" fmla="val 16667"/>
            </a:avLst>
          </a:prstGeom>
          <a:noFill/>
          <a:ln w="254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eaLnBrk="1" fontAlgn="auto" hangingPunct="1">
              <a:spcBef>
                <a:spcPts val="0"/>
              </a:spcBef>
              <a:spcAft>
                <a:spcPts val="0"/>
              </a:spcAft>
              <a:defRPr/>
            </a:pPr>
            <a:endParaRPr lang="ja-JP" altLang="en-US" sz="1300" dirty="0">
              <a:latin typeface="+mn-lt"/>
              <a:ea typeface="+mn-ea"/>
            </a:endParaRPr>
          </a:p>
        </p:txBody>
      </p:sp>
      <p:sp>
        <p:nvSpPr>
          <p:cNvPr id="3109" name="角丸四角形 98"/>
          <p:cNvSpPr>
            <a:spLocks noChangeArrowheads="1"/>
          </p:cNvSpPr>
          <p:nvPr/>
        </p:nvSpPr>
        <p:spPr bwMode="auto">
          <a:xfrm>
            <a:off x="7500938" y="857250"/>
            <a:ext cx="1643062" cy="92868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200">
              <a:latin typeface="ＭＳ Ｐゴシック" panose="020B0600070205080204" pitchFamily="50" charset="-128"/>
            </a:endParaRPr>
          </a:p>
        </p:txBody>
      </p:sp>
      <p:sp>
        <p:nvSpPr>
          <p:cNvPr id="3110" name="角丸四角形 99"/>
          <p:cNvSpPr>
            <a:spLocks noChangeArrowheads="1"/>
          </p:cNvSpPr>
          <p:nvPr/>
        </p:nvSpPr>
        <p:spPr bwMode="auto">
          <a:xfrm>
            <a:off x="7500938" y="928688"/>
            <a:ext cx="2143125" cy="92868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200">
              <a:latin typeface="ＭＳ Ｐゴシック" panose="020B0600070205080204" pitchFamily="50" charset="-128"/>
            </a:endParaRPr>
          </a:p>
        </p:txBody>
      </p:sp>
      <p:sp>
        <p:nvSpPr>
          <p:cNvPr id="65" name="テキスト ボックス 64"/>
          <p:cNvSpPr txBox="1"/>
          <p:nvPr/>
        </p:nvSpPr>
        <p:spPr>
          <a:xfrm>
            <a:off x="-956" y="2808441"/>
            <a:ext cx="3995936" cy="400110"/>
          </a:xfrm>
          <a:prstGeom prst="rect">
            <a:avLst/>
          </a:prstGeom>
          <a:noFill/>
        </p:spPr>
        <p:txBody>
          <a:bodyPr>
            <a:spAutoFit/>
          </a:bodyPr>
          <a:lstStyle/>
          <a:p>
            <a:pPr eaLnBrk="1" fontAlgn="auto" hangingPunct="1">
              <a:spcBef>
                <a:spcPts val="0"/>
              </a:spcBef>
              <a:spcAft>
                <a:spcPts val="0"/>
              </a:spcAft>
              <a:defRPr/>
            </a:pPr>
            <a:r>
              <a:rPr lang="ja-JP" altLang="en-US" sz="2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自分らしく生きようの</a:t>
            </a:r>
            <a:r>
              <a:rPr lang="ja-JP" altLang="en-US"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コーナー</a:t>
            </a:r>
            <a:endParaRPr lang="en-US" altLang="ja-JP"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endParaRPr>
          </a:p>
        </p:txBody>
      </p:sp>
      <p:sp>
        <p:nvSpPr>
          <p:cNvPr id="3112" name="角丸四角形吹き出し 66"/>
          <p:cNvSpPr>
            <a:spLocks noChangeArrowheads="1"/>
          </p:cNvSpPr>
          <p:nvPr/>
        </p:nvSpPr>
        <p:spPr bwMode="auto">
          <a:xfrm>
            <a:off x="-107950" y="2252663"/>
            <a:ext cx="2519363" cy="1247775"/>
          </a:xfrm>
          <a:prstGeom prst="wedgeRoundRectCallout">
            <a:avLst>
              <a:gd name="adj1" fmla="val -20833"/>
              <a:gd name="adj2" fmla="val 62500"/>
              <a:gd name="adj3"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200">
              <a:latin typeface="ＭＳ Ｐゴシック" panose="020B0600070205080204" pitchFamily="50" charset="-128"/>
            </a:endParaRPr>
          </a:p>
        </p:txBody>
      </p:sp>
      <p:pic>
        <p:nvPicPr>
          <p:cNvPr id="3113" name="Picture 3" descr="\\LS-WXLCA0\Share\わかばーど他イラスト\わかばーど0d.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89925" y="1141413"/>
            <a:ext cx="71755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3" descr="\\LS-WXLCA0\Share\わかばーど他イラスト\わかばーど0d.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21688" y="5557838"/>
            <a:ext cx="71755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5" name="テキスト ボックス 55"/>
          <p:cNvSpPr txBox="1">
            <a:spLocks noChangeArrowheads="1"/>
          </p:cNvSpPr>
          <p:nvPr/>
        </p:nvSpPr>
        <p:spPr bwMode="auto">
          <a:xfrm>
            <a:off x="6542088" y="930275"/>
            <a:ext cx="33845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latin typeface="メイリオ" panose="020B0604030504040204" pitchFamily="50" charset="-128"/>
                <a:ea typeface="メイリオ" panose="020B0604030504040204" pitchFamily="50" charset="-128"/>
              </a:rPr>
              <a:t>月　火　水　木　金　　</a:t>
            </a:r>
            <a:endParaRPr lang="en-US" altLang="ja-JP" sz="120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6007100" y="1903413"/>
            <a:ext cx="3975100" cy="254000"/>
          </a:xfrm>
          <a:prstGeom prst="rect">
            <a:avLst/>
          </a:prstGeom>
          <a:noFill/>
        </p:spPr>
        <p:txBody>
          <a:bodyPr>
            <a:spAutoFit/>
          </a:bodyPr>
          <a:lstStyle/>
          <a:p>
            <a:pPr eaLnBrk="1" fontAlgn="auto" hangingPunct="1">
              <a:spcBef>
                <a:spcPts val="0"/>
              </a:spcBef>
              <a:spcAft>
                <a:spcPts val="0"/>
              </a:spcAf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○：空きあり　△：空きわずか　</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：空きなし</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17" name="テキスト ボックス 60"/>
          <p:cNvSpPr txBox="1">
            <a:spLocks noChangeArrowheads="1"/>
          </p:cNvSpPr>
          <p:nvPr/>
        </p:nvSpPr>
        <p:spPr bwMode="auto">
          <a:xfrm>
            <a:off x="6065838" y="1185863"/>
            <a:ext cx="10080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latin typeface="メイリオ" panose="020B0604030504040204" pitchFamily="50" charset="-128"/>
                <a:ea typeface="メイリオ" panose="020B0604030504040204" pitchFamily="50" charset="-128"/>
              </a:rPr>
              <a:t>午前</a:t>
            </a:r>
          </a:p>
        </p:txBody>
      </p:sp>
      <p:sp>
        <p:nvSpPr>
          <p:cNvPr id="3118" name="テキスト ボックス 61"/>
          <p:cNvSpPr txBox="1">
            <a:spLocks noChangeArrowheads="1"/>
          </p:cNvSpPr>
          <p:nvPr/>
        </p:nvSpPr>
        <p:spPr bwMode="auto">
          <a:xfrm>
            <a:off x="6072188" y="1493838"/>
            <a:ext cx="10080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latin typeface="メイリオ" panose="020B0604030504040204" pitchFamily="50" charset="-128"/>
                <a:ea typeface="メイリオ" panose="020B0604030504040204" pitchFamily="50" charset="-128"/>
              </a:rPr>
              <a:t>午後</a:t>
            </a:r>
          </a:p>
        </p:txBody>
      </p:sp>
      <p:sp>
        <p:nvSpPr>
          <p:cNvPr id="75" name="正方形/長方形 74"/>
          <p:cNvSpPr/>
          <p:nvPr/>
        </p:nvSpPr>
        <p:spPr>
          <a:xfrm>
            <a:off x="5958775" y="590625"/>
            <a:ext cx="4071966" cy="400110"/>
          </a:xfrm>
          <a:prstGeom prst="rect">
            <a:avLst/>
          </a:prstGeom>
          <a:noFill/>
        </p:spPr>
        <p:txBody>
          <a:bodyPr>
            <a:spAutoFit/>
          </a:bodyPr>
          <a:lstStyle/>
          <a:p>
            <a:pPr eaLnBrk="1" fontAlgn="auto" hangingPunct="1">
              <a:spcBef>
                <a:spcPts val="0"/>
              </a:spcBef>
              <a:spcAft>
                <a:spcPts val="0"/>
              </a:spcAft>
              <a:defRPr/>
            </a:pPr>
            <a:r>
              <a:rPr lang="ja-JP" altLang="en-US" sz="2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ea typeface="+mn-ea"/>
              </a:rPr>
              <a:t>空き状況はこちら↓</a:t>
            </a:r>
          </a:p>
        </p:txBody>
      </p:sp>
      <p:sp>
        <p:nvSpPr>
          <p:cNvPr id="3120" name="角丸四角形 75"/>
          <p:cNvSpPr>
            <a:spLocks noChangeArrowheads="1"/>
          </p:cNvSpPr>
          <p:nvPr/>
        </p:nvSpPr>
        <p:spPr bwMode="auto">
          <a:xfrm>
            <a:off x="8688388" y="1247775"/>
            <a:ext cx="2143125" cy="92868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200">
              <a:latin typeface="ＭＳ Ｐゴシック" panose="020B0600070205080204" pitchFamily="50" charset="-128"/>
            </a:endParaRPr>
          </a:p>
        </p:txBody>
      </p:sp>
      <p:sp>
        <p:nvSpPr>
          <p:cNvPr id="3121" name="テキスト ボックス 97"/>
          <p:cNvSpPr txBox="1">
            <a:spLocks noChangeArrowheads="1"/>
          </p:cNvSpPr>
          <p:nvPr/>
        </p:nvSpPr>
        <p:spPr bwMode="auto">
          <a:xfrm>
            <a:off x="5818188" y="2244725"/>
            <a:ext cx="40592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b="1">
                <a:latin typeface="メイリオ" panose="020B0604030504040204" pitchFamily="50" charset="-128"/>
                <a:ea typeface="メイリオ" panose="020B0604030504040204" pitchFamily="50" charset="-128"/>
              </a:rPr>
              <a:t>状況によって、受け入れが可能な場合があります。</a:t>
            </a:r>
            <a:endParaRPr lang="en-US" altLang="ja-JP" sz="1000" b="1">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000" b="1">
                <a:latin typeface="メイリオ" panose="020B0604030504040204" pitchFamily="50" charset="-128"/>
                <a:ea typeface="メイリオ" panose="020B0604030504040204" pitchFamily="50" charset="-128"/>
              </a:rPr>
              <a:t>お問い合わせください。</a:t>
            </a:r>
            <a:endParaRPr lang="en-US" altLang="ja-JP" sz="1000" b="1">
              <a:latin typeface="メイリオ" panose="020B0604030504040204" pitchFamily="50" charset="-128"/>
              <a:ea typeface="メイリオ" panose="020B0604030504040204" pitchFamily="50" charset="-128"/>
            </a:endParaRPr>
          </a:p>
        </p:txBody>
      </p:sp>
      <p:sp>
        <p:nvSpPr>
          <p:cNvPr id="55" name="テキスト ボックス 65"/>
          <p:cNvSpPr txBox="1">
            <a:spLocks noChangeArrowheads="1"/>
          </p:cNvSpPr>
          <p:nvPr/>
        </p:nvSpPr>
        <p:spPr bwMode="auto">
          <a:xfrm>
            <a:off x="0" y="3461622"/>
            <a:ext cx="45275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000000"/>
                </a:solidFill>
              </a:rPr>
              <a:t>有名人から生き方を学ぶため、今回は永眠されまし</a:t>
            </a:r>
          </a:p>
          <a:p>
            <a:pPr eaLnBrk="1" hangingPunct="1">
              <a:spcBef>
                <a:spcPct val="0"/>
              </a:spcBef>
              <a:buFontTx/>
              <a:buNone/>
            </a:pPr>
            <a:r>
              <a:rPr lang="ja-JP" altLang="en-US" sz="1200" dirty="0">
                <a:solidFill>
                  <a:srgbClr val="000000"/>
                </a:solidFill>
              </a:rPr>
              <a:t>たタレントの永六輔</a:t>
            </a:r>
            <a:r>
              <a:rPr lang="ja-JP" altLang="en-US" sz="1200" dirty="0" smtClean="0">
                <a:solidFill>
                  <a:srgbClr val="000000"/>
                </a:solidFill>
              </a:rPr>
              <a:t>さんの</a:t>
            </a:r>
            <a:r>
              <a:rPr lang="ja-JP" altLang="en-US" sz="1200" dirty="0">
                <a:solidFill>
                  <a:srgbClr val="000000"/>
                </a:solidFill>
              </a:rPr>
              <a:t>名言をご紹介します</a:t>
            </a:r>
            <a:r>
              <a:rPr lang="ja-JP" altLang="en-US" sz="1200" dirty="0" smtClean="0">
                <a:solidFill>
                  <a:srgbClr val="000000"/>
                </a:solidFill>
              </a:rPr>
              <a:t>。</a:t>
            </a:r>
            <a:endParaRPr lang="ja-JP" altLang="en-US" sz="1200" dirty="0">
              <a:solidFill>
                <a:srgbClr val="000000"/>
              </a:solidFill>
            </a:endParaRPr>
          </a:p>
        </p:txBody>
      </p:sp>
      <p:sp>
        <p:nvSpPr>
          <p:cNvPr id="3128" name="テキスト ボックス 1"/>
          <p:cNvSpPr txBox="1">
            <a:spLocks noChangeArrowheads="1"/>
          </p:cNvSpPr>
          <p:nvPr/>
        </p:nvSpPr>
        <p:spPr bwMode="auto">
          <a:xfrm>
            <a:off x="4443413" y="4394200"/>
            <a:ext cx="4205287"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dirty="0"/>
              <a:t>今回、佐久島に行ってきました。</a:t>
            </a:r>
            <a:endParaRPr lang="en-US" altLang="ja-JP" sz="1200" dirty="0"/>
          </a:p>
          <a:p>
            <a:pPr>
              <a:spcBef>
                <a:spcPct val="0"/>
              </a:spcBef>
              <a:buFontTx/>
              <a:buNone/>
            </a:pPr>
            <a:r>
              <a:rPr lang="ja-JP" altLang="en-US" sz="1200" dirty="0"/>
              <a:t>佐久島とは、西尾市の一色から船が出ており三河湾にある離島になります。</a:t>
            </a:r>
            <a:endParaRPr lang="en-US" altLang="ja-JP" sz="1200" dirty="0"/>
          </a:p>
          <a:p>
            <a:pPr>
              <a:spcBef>
                <a:spcPct val="0"/>
              </a:spcBef>
              <a:buFontTx/>
              <a:buNone/>
            </a:pPr>
            <a:r>
              <a:rPr lang="ja-JP" altLang="en-US" sz="1200" dirty="0"/>
              <a:t>現在佐久島では、現代アートの島と言われており島中にアート作品が飾られており</a:t>
            </a:r>
            <a:endParaRPr lang="en-US" altLang="ja-JP" sz="1200" dirty="0"/>
          </a:p>
          <a:p>
            <a:pPr>
              <a:spcBef>
                <a:spcPct val="0"/>
              </a:spcBef>
              <a:buFontTx/>
              <a:buNone/>
            </a:pPr>
            <a:r>
              <a:rPr lang="ja-JP" altLang="en-US" sz="1200" dirty="0"/>
              <a:t>サイクリングをしながら見て回ることができます。</a:t>
            </a:r>
            <a:endParaRPr lang="en-US" altLang="ja-JP" sz="1200" dirty="0"/>
          </a:p>
          <a:p>
            <a:pPr>
              <a:spcBef>
                <a:spcPct val="0"/>
              </a:spcBef>
              <a:buFontTx/>
              <a:buNone/>
            </a:pPr>
            <a:r>
              <a:rPr lang="ja-JP" altLang="en-US" sz="1200" dirty="0"/>
              <a:t>写真のようなアートの中に入るだけでおしゃれな写真を撮ることができ人気のスポットです。</a:t>
            </a:r>
            <a:endParaRPr lang="en-US" altLang="ja-JP" sz="1200" dirty="0"/>
          </a:p>
          <a:p>
            <a:pPr>
              <a:spcBef>
                <a:spcPct val="0"/>
              </a:spcBef>
              <a:buFontTx/>
              <a:buNone/>
            </a:pPr>
            <a:r>
              <a:rPr lang="ja-JP" altLang="en-US" sz="1200" dirty="0"/>
              <a:t>小さな島のように見えてサイクリングで回ると結構な</a:t>
            </a:r>
            <a:endParaRPr lang="en-US" altLang="ja-JP" sz="1200" dirty="0"/>
          </a:p>
          <a:p>
            <a:pPr>
              <a:spcBef>
                <a:spcPct val="0"/>
              </a:spcBef>
              <a:buFontTx/>
              <a:buNone/>
            </a:pPr>
            <a:r>
              <a:rPr lang="ja-JP" altLang="en-US" sz="1200" dirty="0"/>
              <a:t>距離があり、いい運動になりました。</a:t>
            </a:r>
            <a:endParaRPr lang="en-US" altLang="ja-JP" sz="1200" dirty="0"/>
          </a:p>
          <a:p>
            <a:pPr>
              <a:spcBef>
                <a:spcPct val="0"/>
              </a:spcBef>
              <a:buFontTx/>
              <a:buNone/>
            </a:pPr>
            <a:endParaRPr lang="en-US" altLang="ja-JP" sz="1400" dirty="0"/>
          </a:p>
          <a:p>
            <a:pPr>
              <a:spcBef>
                <a:spcPct val="0"/>
              </a:spcBef>
              <a:buFontTx/>
              <a:buNone/>
            </a:pPr>
            <a:endParaRPr lang="en-US" altLang="ja-JP" sz="1800" dirty="0"/>
          </a:p>
        </p:txBody>
      </p:sp>
      <p:pic>
        <p:nvPicPr>
          <p:cNvPr id="3129" name="図 1"/>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7518400" y="3078163"/>
            <a:ext cx="1528763"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テキスト ボックス 60"/>
          <p:cNvSpPr txBox="1"/>
          <p:nvPr/>
        </p:nvSpPr>
        <p:spPr>
          <a:xfrm>
            <a:off x="6727031" y="1301007"/>
            <a:ext cx="4059237" cy="254000"/>
          </a:xfrm>
          <a:prstGeom prst="rect">
            <a:avLst/>
          </a:prstGeom>
          <a:noFill/>
        </p:spPr>
        <p:txBody>
          <a:bodyPr>
            <a:spAutoFit/>
          </a:bodyPr>
          <a:lstStyle/>
          <a:p>
            <a:pPr eaLnBrk="1" fontAlgn="auto" hangingPunct="1">
              <a:spcBef>
                <a:spcPts val="0"/>
              </a:spcBef>
              <a:spcAft>
                <a:spcPts val="0"/>
              </a:spcAft>
              <a:defRPr/>
            </a:pP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現在</a:t>
            </a:r>
            <a:r>
              <a:rPr lang="ja-JP" altLang="en-US" sz="1050" b="1" u="sng" dirty="0" smtClean="0">
                <a:latin typeface="メイリオ" panose="020B0604030504040204" pitchFamily="50" charset="-128"/>
                <a:ea typeface="メイリオ" panose="020B0604030504040204" pitchFamily="50" charset="-128"/>
                <a:cs typeface="メイリオ" panose="020B0604030504040204" pitchFamily="50" charset="-128"/>
              </a:rPr>
              <a:t>、調整中</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65"/>
          <p:cNvSpPr txBox="1">
            <a:spLocks noChangeArrowheads="1"/>
          </p:cNvSpPr>
          <p:nvPr/>
        </p:nvSpPr>
        <p:spPr bwMode="auto">
          <a:xfrm>
            <a:off x="225425" y="4111804"/>
            <a:ext cx="4527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i="1" dirty="0" smtClean="0">
                <a:solidFill>
                  <a:srgbClr val="660066"/>
                </a:solidFill>
              </a:rPr>
              <a:t>・「</a:t>
            </a:r>
            <a:r>
              <a:rPr lang="ja-JP" altLang="en-US" sz="1200" i="1" dirty="0">
                <a:solidFill>
                  <a:srgbClr val="660066"/>
                </a:solidFill>
              </a:rPr>
              <a:t>死ぬことについて心配することはありませんよ。</a:t>
            </a:r>
          </a:p>
          <a:p>
            <a:pPr eaLnBrk="1" hangingPunct="1">
              <a:spcBef>
                <a:spcPct val="0"/>
              </a:spcBef>
              <a:buFontTx/>
              <a:buNone/>
            </a:pPr>
            <a:r>
              <a:rPr lang="ja-JP" altLang="en-US" sz="1200" i="1" dirty="0" smtClean="0">
                <a:solidFill>
                  <a:srgbClr val="660066"/>
                </a:solidFill>
              </a:rPr>
              <a:t>　</a:t>
            </a:r>
            <a:r>
              <a:rPr lang="ja-JP" altLang="en-US" sz="1200" i="1" dirty="0" err="1" smtClean="0">
                <a:solidFill>
                  <a:srgbClr val="660066"/>
                </a:solidFill>
              </a:rPr>
              <a:t>ちゃ</a:t>
            </a:r>
            <a:r>
              <a:rPr lang="ja-JP" altLang="en-US" sz="1200" i="1" dirty="0">
                <a:solidFill>
                  <a:srgbClr val="660066"/>
                </a:solidFill>
              </a:rPr>
              <a:t>ー</a:t>
            </a:r>
            <a:r>
              <a:rPr lang="ja-JP" altLang="en-US" sz="1200" i="1" dirty="0" err="1">
                <a:solidFill>
                  <a:srgbClr val="660066"/>
                </a:solidFill>
              </a:rPr>
              <a:t>んと</a:t>
            </a:r>
            <a:r>
              <a:rPr lang="ja-JP" altLang="en-US" sz="1200" i="1" smtClean="0">
                <a:solidFill>
                  <a:srgbClr val="660066"/>
                </a:solidFill>
              </a:rPr>
              <a:t>死にます</a:t>
            </a:r>
            <a:r>
              <a:rPr lang="ja-JP" altLang="en-US" sz="1200" i="1" dirty="0">
                <a:solidFill>
                  <a:srgbClr val="660066"/>
                </a:solidFill>
              </a:rPr>
              <a:t>から安心しなさい」</a:t>
            </a:r>
          </a:p>
        </p:txBody>
      </p:sp>
      <p:sp>
        <p:nvSpPr>
          <p:cNvPr id="3" name="テキスト ボックス 65"/>
          <p:cNvSpPr txBox="1">
            <a:spLocks noChangeArrowheads="1"/>
          </p:cNvSpPr>
          <p:nvPr/>
        </p:nvSpPr>
        <p:spPr bwMode="auto">
          <a:xfrm>
            <a:off x="178851" y="5452215"/>
            <a:ext cx="42137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i="1" dirty="0" smtClean="0">
                <a:solidFill>
                  <a:srgbClr val="660066"/>
                </a:solidFill>
              </a:rPr>
              <a:t>・「</a:t>
            </a:r>
            <a:r>
              <a:rPr lang="ja-JP" altLang="en-US" sz="1200" i="1" dirty="0">
                <a:solidFill>
                  <a:srgbClr val="660066"/>
                </a:solidFill>
              </a:rPr>
              <a:t>生きているということは、誰かに借りをつくること。生きてゆく</a:t>
            </a:r>
            <a:r>
              <a:rPr lang="ja-JP" altLang="en-US" sz="1200" i="1" dirty="0" smtClean="0">
                <a:solidFill>
                  <a:srgbClr val="660066"/>
                </a:solidFill>
              </a:rPr>
              <a:t>ということ</a:t>
            </a:r>
            <a:r>
              <a:rPr lang="ja-JP" altLang="en-US" sz="1200" i="1" dirty="0">
                <a:solidFill>
                  <a:srgbClr val="660066"/>
                </a:solidFill>
              </a:rPr>
              <a:t>は、その借りを返してゆくこと」</a:t>
            </a:r>
            <a:endParaRPr lang="en-US" altLang="ja-JP" sz="1200" i="1" dirty="0">
              <a:solidFill>
                <a:srgbClr val="660066"/>
              </a:solidFill>
            </a:endParaRPr>
          </a:p>
        </p:txBody>
      </p:sp>
      <p:sp>
        <p:nvSpPr>
          <p:cNvPr id="4" name="テキスト ボックス 65"/>
          <p:cNvSpPr txBox="1">
            <a:spLocks noChangeArrowheads="1"/>
          </p:cNvSpPr>
          <p:nvPr/>
        </p:nvSpPr>
        <p:spPr bwMode="auto">
          <a:xfrm>
            <a:off x="212724" y="4603237"/>
            <a:ext cx="42148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i="1" dirty="0" smtClean="0">
                <a:solidFill>
                  <a:srgbClr val="660066"/>
                </a:solidFill>
              </a:rPr>
              <a:t>・「</a:t>
            </a:r>
            <a:r>
              <a:rPr lang="en-US" altLang="ja-JP" sz="1200" i="1" dirty="0">
                <a:solidFill>
                  <a:srgbClr val="660066"/>
                </a:solidFill>
              </a:rPr>
              <a:t>10</a:t>
            </a:r>
            <a:r>
              <a:rPr lang="ja-JP" altLang="en-US" sz="1200" i="1" dirty="0">
                <a:solidFill>
                  <a:srgbClr val="660066"/>
                </a:solidFill>
              </a:rPr>
              <a:t>代の夫婦はセックス夫婦、</a:t>
            </a:r>
            <a:r>
              <a:rPr lang="en-US" altLang="ja-JP" sz="1200" i="1" dirty="0">
                <a:solidFill>
                  <a:srgbClr val="660066"/>
                </a:solidFill>
              </a:rPr>
              <a:t>20</a:t>
            </a:r>
            <a:r>
              <a:rPr lang="ja-JP" altLang="en-US" sz="1200" i="1" dirty="0">
                <a:solidFill>
                  <a:srgbClr val="660066"/>
                </a:solidFill>
              </a:rPr>
              <a:t>代の夫婦は愛で</a:t>
            </a:r>
          </a:p>
          <a:p>
            <a:pPr eaLnBrk="1" hangingPunct="1">
              <a:spcBef>
                <a:spcPct val="0"/>
              </a:spcBef>
              <a:buFontTx/>
              <a:buNone/>
            </a:pPr>
            <a:r>
              <a:rPr lang="ja-JP" altLang="en-US" sz="1200" i="1" dirty="0">
                <a:solidFill>
                  <a:srgbClr val="660066"/>
                </a:solidFill>
              </a:rPr>
              <a:t>　結ばれる夫婦、</a:t>
            </a:r>
            <a:r>
              <a:rPr lang="en-US" altLang="ja-JP" sz="1200" i="1" dirty="0">
                <a:solidFill>
                  <a:srgbClr val="660066"/>
                </a:solidFill>
              </a:rPr>
              <a:t>30</a:t>
            </a:r>
            <a:r>
              <a:rPr lang="ja-JP" altLang="en-US" sz="1200" i="1" dirty="0">
                <a:solidFill>
                  <a:srgbClr val="660066"/>
                </a:solidFill>
              </a:rPr>
              <a:t>代の夫婦は努力して夫婦、</a:t>
            </a:r>
            <a:r>
              <a:rPr lang="en-US" altLang="ja-JP" sz="1200" i="1" dirty="0">
                <a:solidFill>
                  <a:srgbClr val="660066"/>
                </a:solidFill>
              </a:rPr>
              <a:t>40</a:t>
            </a:r>
            <a:r>
              <a:rPr lang="ja-JP" altLang="en-US" sz="1200" i="1" dirty="0">
                <a:solidFill>
                  <a:srgbClr val="660066"/>
                </a:solidFill>
              </a:rPr>
              <a:t>代の</a:t>
            </a:r>
            <a:r>
              <a:rPr lang="ja-JP" altLang="en-US" sz="1200" i="1" dirty="0" smtClean="0">
                <a:solidFill>
                  <a:srgbClr val="660066"/>
                </a:solidFill>
              </a:rPr>
              <a:t>夫婦は</a:t>
            </a:r>
            <a:endParaRPr lang="en-US" altLang="ja-JP" sz="1200" i="1" dirty="0" smtClean="0">
              <a:solidFill>
                <a:srgbClr val="660066"/>
              </a:solidFill>
            </a:endParaRPr>
          </a:p>
          <a:p>
            <a:pPr eaLnBrk="1" hangingPunct="1">
              <a:spcBef>
                <a:spcPct val="0"/>
              </a:spcBef>
              <a:buFontTx/>
              <a:buNone/>
            </a:pPr>
            <a:r>
              <a:rPr lang="ja-JP" altLang="en-US" sz="1200" i="1" dirty="0">
                <a:solidFill>
                  <a:srgbClr val="660066"/>
                </a:solidFill>
              </a:rPr>
              <a:t>　</a:t>
            </a:r>
            <a:r>
              <a:rPr lang="ja-JP" altLang="en-US" sz="1200" i="1" dirty="0" smtClean="0">
                <a:solidFill>
                  <a:srgbClr val="660066"/>
                </a:solidFill>
              </a:rPr>
              <a:t>我慢</a:t>
            </a:r>
            <a:r>
              <a:rPr lang="ja-JP" altLang="en-US" sz="1200" i="1" dirty="0">
                <a:solidFill>
                  <a:srgbClr val="660066"/>
                </a:solidFill>
              </a:rPr>
              <a:t>の夫婦、</a:t>
            </a:r>
            <a:r>
              <a:rPr lang="en-US" altLang="ja-JP" sz="1200" i="1" dirty="0">
                <a:solidFill>
                  <a:srgbClr val="660066"/>
                </a:solidFill>
              </a:rPr>
              <a:t>50</a:t>
            </a:r>
            <a:r>
              <a:rPr lang="ja-JP" altLang="en-US" sz="1200" i="1" dirty="0">
                <a:solidFill>
                  <a:srgbClr val="660066"/>
                </a:solidFill>
              </a:rPr>
              <a:t>代の夫婦はあきらめの夫婦、</a:t>
            </a:r>
            <a:r>
              <a:rPr lang="en-US" altLang="ja-JP" sz="1200" i="1" dirty="0">
                <a:solidFill>
                  <a:srgbClr val="660066"/>
                </a:solidFill>
              </a:rPr>
              <a:t>60</a:t>
            </a:r>
            <a:r>
              <a:rPr lang="ja-JP" altLang="en-US" sz="1200" i="1" dirty="0">
                <a:solidFill>
                  <a:srgbClr val="660066"/>
                </a:solidFill>
              </a:rPr>
              <a:t>代の</a:t>
            </a:r>
            <a:r>
              <a:rPr lang="ja-JP" altLang="en-US" sz="1200" i="1" dirty="0" smtClean="0">
                <a:solidFill>
                  <a:srgbClr val="660066"/>
                </a:solidFill>
              </a:rPr>
              <a:t>夫婦は</a:t>
            </a:r>
            <a:endParaRPr lang="en-US" altLang="ja-JP" sz="1200" i="1" dirty="0" smtClean="0">
              <a:solidFill>
                <a:srgbClr val="660066"/>
              </a:solidFill>
            </a:endParaRPr>
          </a:p>
          <a:p>
            <a:pPr eaLnBrk="1" hangingPunct="1">
              <a:spcBef>
                <a:spcPct val="0"/>
              </a:spcBef>
              <a:buFontTx/>
              <a:buNone/>
            </a:pPr>
            <a:r>
              <a:rPr lang="ja-JP" altLang="en-US" sz="1200" i="1" dirty="0">
                <a:solidFill>
                  <a:srgbClr val="660066"/>
                </a:solidFill>
              </a:rPr>
              <a:t>　</a:t>
            </a:r>
            <a:r>
              <a:rPr lang="ja-JP" altLang="en-US" sz="1200" i="1" dirty="0" smtClean="0">
                <a:solidFill>
                  <a:srgbClr val="660066"/>
                </a:solidFill>
              </a:rPr>
              <a:t>感謝</a:t>
            </a:r>
            <a:r>
              <a:rPr lang="ja-JP" altLang="en-US" sz="1200" i="1" dirty="0">
                <a:solidFill>
                  <a:srgbClr val="660066"/>
                </a:solidFill>
              </a:rPr>
              <a:t>しあう夫婦」</a:t>
            </a:r>
          </a:p>
        </p:txBody>
      </p:sp>
      <p:sp>
        <p:nvSpPr>
          <p:cNvPr id="6" name="テキスト ボックス 65"/>
          <p:cNvSpPr txBox="1">
            <a:spLocks noChangeArrowheads="1"/>
          </p:cNvSpPr>
          <p:nvPr/>
        </p:nvSpPr>
        <p:spPr bwMode="auto">
          <a:xfrm>
            <a:off x="0" y="5875719"/>
            <a:ext cx="45275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i="1" dirty="0"/>
              <a:t>どうでした</a:t>
            </a:r>
            <a:r>
              <a:rPr lang="ja-JP" altLang="en-US" sz="1200" i="1" dirty="0" smtClean="0"/>
              <a:t>か</a:t>
            </a:r>
            <a:r>
              <a:rPr lang="ja-JP" altLang="en-US" sz="1200" i="1" dirty="0"/>
              <a:t>？</a:t>
            </a:r>
            <a:r>
              <a:rPr lang="ja-JP" altLang="en-US" sz="1200" i="1" dirty="0" smtClean="0"/>
              <a:t>いろんなことを経験されている方ですから、ことばに深みを感じますね。</a:t>
            </a:r>
            <a:endParaRPr lang="ja-JP" altLang="en-US" sz="1200" i="1" dirty="0"/>
          </a:p>
        </p:txBody>
      </p:sp>
      <p:pic>
        <p:nvPicPr>
          <p:cNvPr id="3137" name="Picture 65" descr="sump_eirokusuke"/>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635375" y="3984625"/>
            <a:ext cx="757238" cy="757238"/>
          </a:xfrm>
          <a:prstGeom prst="rect">
            <a:avLst/>
          </a:prstGeom>
          <a:noFill/>
          <a:extLst>
            <a:ext uri="{909E8E84-426E-40DD-AFC4-6F175D3DCCD1}">
              <a14:hiddenFill xmlns:a14="http://schemas.microsoft.com/office/drawing/2010/main">
                <a:solidFill>
                  <a:srgbClr val="FFFFFF"/>
                </a:solidFill>
              </a14:hiddenFill>
            </a:ext>
          </a:extLst>
        </p:spPr>
      </p:pic>
      <p:sp>
        <p:nvSpPr>
          <p:cNvPr id="62" name="テキスト ボックス 61"/>
          <p:cNvSpPr txBox="1"/>
          <p:nvPr/>
        </p:nvSpPr>
        <p:spPr>
          <a:xfrm>
            <a:off x="72399" y="2336821"/>
            <a:ext cx="5441950" cy="461665"/>
          </a:xfrm>
          <a:prstGeom prst="rect">
            <a:avLst/>
          </a:prstGeom>
          <a:noFill/>
        </p:spPr>
        <p:txBody>
          <a:bodyPr wrap="square">
            <a:spAutoFit/>
          </a:bodyPr>
          <a:lstStyle/>
          <a:p>
            <a:pPr eaLnBrk="1" fontAlgn="auto" hangingPunct="1">
              <a:spcBef>
                <a:spcPts val="0"/>
              </a:spcBef>
              <a:spcAft>
                <a:spcPts val="0"/>
              </a:spcAft>
              <a:defRPr/>
            </a:pPr>
            <a:r>
              <a:rPr lang="ja-JP" altLang="en-US" sz="1200" dirty="0" smtClean="0">
                <a:latin typeface="+mn-ea"/>
                <a:ea typeface="+mn-ea"/>
              </a:rPr>
              <a:t>上記は比較的手軽にできる予防になります。体調の悪い時は特に注意し、また室内でも温度調節に気をつけましょう。</a:t>
            </a:r>
            <a:endParaRPr lang="en-US" altLang="ja-JP" sz="1200" dirty="0" smtClean="0">
              <a:latin typeface="+mn-ea"/>
              <a:ea typeface="+mn-ea"/>
            </a:endParaRPr>
          </a:p>
        </p:txBody>
      </p:sp>
      <p:sp>
        <p:nvSpPr>
          <p:cNvPr id="63" name="テキスト ボックス 65"/>
          <p:cNvSpPr txBox="1">
            <a:spLocks noChangeArrowheads="1"/>
          </p:cNvSpPr>
          <p:nvPr/>
        </p:nvSpPr>
        <p:spPr bwMode="auto">
          <a:xfrm>
            <a:off x="234903" y="3864563"/>
            <a:ext cx="45275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i="1" dirty="0" smtClean="0">
                <a:solidFill>
                  <a:srgbClr val="660066"/>
                </a:solidFill>
              </a:rPr>
              <a:t>・「人間</a:t>
            </a:r>
            <a:r>
              <a:rPr lang="ja-JP" altLang="en-US" sz="1200" i="1" dirty="0">
                <a:solidFill>
                  <a:srgbClr val="660066"/>
                </a:solidFill>
              </a:rPr>
              <a:t>、今が一番若いんだよ」</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28575">
          <a:solidFill>
            <a:srgbClr val="00B050"/>
          </a:solidFill>
        </a:ln>
      </a:spPr>
      <a:bodyPr wrap="square" rtlCol="0" anchor="ctr">
        <a:spAutoFit/>
      </a:bodyPr>
      <a:lstStyle>
        <a:defPPr algn="ctr">
          <a:defRPr kumimoji="1" sz="1200" dirty="0" smtClean="0">
            <a:latin typeface="ＭＳ Ｐゴシック" pitchFamily="50" charset="-128"/>
            <a:ea typeface="ＭＳ Ｐゴシック" pitchFamily="50" charset="-128"/>
          </a:defRPr>
        </a:defPPr>
      </a:lstStyle>
    </a:spDef>
    <a:lnDef>
      <a:spPr>
        <a:ln>
          <a:solidFill>
            <a:schemeClr val="accent6">
              <a:lumMod val="50000"/>
            </a:schemeClr>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6216</TotalTime>
  <Words>387</Words>
  <Application>Microsoft Office PowerPoint</Application>
  <PresentationFormat>画面に合わせる (4:3)</PresentationFormat>
  <Paragraphs>43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HGP創英角ﾎﾟｯﾌﾟ体</vt:lpstr>
      <vt:lpstr>ＭＳ Ｐゴシック</vt:lpstr>
      <vt:lpstr>メイリオ</vt:lpstr>
      <vt:lpstr>Arial</vt:lpstr>
      <vt:lpstr>Calibri</vt:lpstr>
      <vt:lpstr>Office テーマ</vt:lpstr>
      <vt:lpstr>PowerPoint プレゼンテーション</vt:lpstr>
    </vt:vector>
  </TitlesOfParts>
  <Company>UNITCOM PC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HOMEVISIT001</dc:creator>
  <cp:lastModifiedBy>pc01</cp:lastModifiedBy>
  <cp:revision>484</cp:revision>
  <cp:lastPrinted>2016-07-15T00:02:57Z</cp:lastPrinted>
  <dcterms:created xsi:type="dcterms:W3CDTF">2014-12-24T02:17:28Z</dcterms:created>
  <dcterms:modified xsi:type="dcterms:W3CDTF">2016-07-15T00:07:00Z</dcterms:modified>
</cp:coreProperties>
</file>